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7" r:id="rId2"/>
    <p:sldId id="340" r:id="rId3"/>
    <p:sldId id="332" r:id="rId4"/>
    <p:sldId id="334" r:id="rId5"/>
    <p:sldId id="335" r:id="rId6"/>
    <p:sldId id="336" r:id="rId7"/>
    <p:sldId id="339" r:id="rId8"/>
    <p:sldId id="337" r:id="rId9"/>
    <p:sldId id="338" r:id="rId10"/>
    <p:sldId id="333" r:id="rId11"/>
    <p:sldId id="341" r:id="rId12"/>
    <p:sldId id="342" r:id="rId13"/>
    <p:sldId id="329" r:id="rId14"/>
    <p:sldId id="330" r:id="rId15"/>
    <p:sldId id="331" r:id="rId16"/>
    <p:sldId id="301" r:id="rId17"/>
    <p:sldId id="325" r:id="rId18"/>
    <p:sldId id="284" r:id="rId19"/>
    <p:sldId id="328" r:id="rId20"/>
    <p:sldId id="288" r:id="rId21"/>
  </p:sldIdLst>
  <p:sldSz cx="9144000" cy="6858000" type="screen4x3"/>
  <p:notesSz cx="7099300" cy="10234613"/>
  <p:custDataLst>
    <p:tags r:id="rId24"/>
  </p:custDataLst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  <a:srgbClr val="0066FF"/>
    <a:srgbClr val="99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62" autoAdjust="0"/>
    <p:restoredTop sz="97418" autoAdjust="0"/>
  </p:normalViewPr>
  <p:slideViewPr>
    <p:cSldViewPr showGuides="1">
      <p:cViewPr varScale="1">
        <p:scale>
          <a:sx n="95" d="100"/>
          <a:sy n="95" d="100"/>
        </p:scale>
        <p:origin x="-102" y="-276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FAFA3A1F-48CB-445A-85F5-110EE20926C8}" type="slidenum">
              <a:rPr lang="fr-FR" altLang="es-ES"/>
              <a:pPr/>
              <a:t>‹Nº›</a:t>
            </a:fld>
            <a:endParaRPr lang="fr-FR" altLang="es-ES"/>
          </a:p>
        </p:txBody>
      </p:sp>
    </p:spTree>
    <p:extLst>
      <p:ext uri="{BB962C8B-B14F-4D97-AF65-F5344CB8AC3E}">
        <p14:creationId xmlns:p14="http://schemas.microsoft.com/office/powerpoint/2010/main" xmlns="" val="3822380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Haga clic para modificar el estilo de texto del patrón</a:t>
            </a:r>
          </a:p>
          <a:p>
            <a:pPr lvl="1"/>
            <a:r>
              <a:rPr lang="fr-FR" noProof="0" smtClean="0"/>
              <a:t>Segundo nivel</a:t>
            </a:r>
          </a:p>
          <a:p>
            <a:pPr lvl="2"/>
            <a:r>
              <a:rPr lang="fr-FR" noProof="0" smtClean="0"/>
              <a:t>Tercer nivel</a:t>
            </a:r>
          </a:p>
          <a:p>
            <a:pPr lvl="3"/>
            <a:r>
              <a:rPr lang="fr-FR" noProof="0" smtClean="0"/>
              <a:t>Cuarto nivel</a:t>
            </a:r>
          </a:p>
          <a:p>
            <a:pPr lvl="4"/>
            <a:r>
              <a:rPr lang="fr-FR" noProof="0" smtClean="0"/>
              <a:t>Quinto nivel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90677510-3B08-4255-BAA7-B07AC990A7C6}" type="slidenum">
              <a:rPr lang="fr-FR" altLang="es-ES"/>
              <a:pPr/>
              <a:t>‹Nº›</a:t>
            </a:fld>
            <a:endParaRPr lang="fr-FR" altLang="es-ES"/>
          </a:p>
        </p:txBody>
      </p:sp>
    </p:spTree>
    <p:extLst>
      <p:ext uri="{BB962C8B-B14F-4D97-AF65-F5344CB8AC3E}">
        <p14:creationId xmlns:p14="http://schemas.microsoft.com/office/powerpoint/2010/main" xmlns="" val="10921714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Hablamos de la </a:t>
            </a:r>
            <a:r>
              <a:rPr lang="es-ES" dirty="0" err="1" smtClean="0"/>
              <a:t>ac</a:t>
            </a:r>
            <a:r>
              <a:rPr lang="es-ES" dirty="0" smtClean="0"/>
              <a:t> electroosmosis. Ejemplo</a:t>
            </a:r>
            <a:r>
              <a:rPr lang="es-ES" baseline="0" dirty="0" smtClean="0"/>
              <a:t> la pareja de dos electrodos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12292-063D-44B4-8BEA-C52A0F3D3ACA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Hablamos de la </a:t>
            </a:r>
            <a:r>
              <a:rPr lang="es-ES" dirty="0" err="1" smtClean="0"/>
              <a:t>ac</a:t>
            </a:r>
            <a:r>
              <a:rPr lang="es-ES" dirty="0" smtClean="0"/>
              <a:t> electroosmosis. Ejemplo</a:t>
            </a:r>
            <a:r>
              <a:rPr lang="es-ES" baseline="0" dirty="0" smtClean="0"/>
              <a:t> la pareja de dos electrodos</a:t>
            </a:r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12292-063D-44B4-8BEA-C52A0F3D3ACA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12292-063D-44B4-8BEA-C52A0F3D3ACA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12292-063D-44B4-8BEA-C52A0F3D3ACA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E12292-063D-44B4-8BEA-C52A0F3D3ACA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84071FC1-7C97-433E-B6F9-0796FC520945}" type="slidenum">
              <a:rPr lang="es-ES" altLang="es-ES" sz="1300"/>
              <a:pPr eaLnBrk="1" hangingPunct="1"/>
              <a:t>17</a:t>
            </a:fld>
            <a:endParaRPr lang="es-ES" altLang="es-ES" sz="130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8100" cy="3838575"/>
          </a:xfrm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4862513"/>
            <a:ext cx="5203825" cy="460375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 algn="just">
              <a:lnSpc>
                <a:spcPct val="80000"/>
              </a:lnSpc>
            </a:pPr>
            <a:r>
              <a:rPr lang="es-ES_tradnl" altLang="es-ES" smtClean="0"/>
              <a:t>Los materiales granulares pueden mostrar cuatro regímenes</a:t>
            </a:r>
            <a:r>
              <a:rPr lang="es-ES" altLang="es-ES" smtClean="0"/>
              <a:t> </a:t>
            </a:r>
            <a:r>
              <a:rPr lang="es-ES_tradnl" altLang="es-ES" smtClean="0"/>
              <a:t>dinámicos distintos: </a:t>
            </a:r>
            <a:endParaRPr lang="es-ES" altLang="es-ES" smtClean="0"/>
          </a:p>
          <a:p>
            <a:pPr marL="228600" indent="-228600" algn="just">
              <a:lnSpc>
                <a:spcPct val="80000"/>
              </a:lnSpc>
              <a:buFontTx/>
              <a:buAutoNum type="arabicPeriod"/>
            </a:pPr>
            <a:r>
              <a:rPr lang="es-ES" altLang="es-ES" smtClean="0"/>
              <a:t>F</a:t>
            </a:r>
            <a:r>
              <a:rPr lang="es-ES_tradnl" altLang="es-ES" smtClean="0"/>
              <a:t>lujo plástico</a:t>
            </a:r>
            <a:endParaRPr lang="es-ES" altLang="es-ES" smtClean="0"/>
          </a:p>
          <a:p>
            <a:pPr marL="228600" indent="-228600" algn="just">
              <a:lnSpc>
                <a:spcPct val="80000"/>
              </a:lnSpc>
              <a:buFontTx/>
              <a:buAutoNum type="arabicPeriod"/>
            </a:pPr>
            <a:r>
              <a:rPr lang="es-ES_tradnl" altLang="es-ES" smtClean="0"/>
              <a:t>Flujo</a:t>
            </a:r>
            <a:r>
              <a:rPr lang="es-ES" altLang="es-ES" smtClean="0"/>
              <a:t> </a:t>
            </a:r>
            <a:r>
              <a:rPr lang="es-ES_tradnl" altLang="es-ES" smtClean="0"/>
              <a:t>inercial</a:t>
            </a:r>
            <a:endParaRPr lang="es-ES" altLang="es-ES" smtClean="0"/>
          </a:p>
          <a:p>
            <a:pPr marL="228600" indent="-228600" algn="just">
              <a:lnSpc>
                <a:spcPct val="80000"/>
              </a:lnSpc>
              <a:buFontTx/>
              <a:buAutoNum type="arabicPeriod"/>
            </a:pPr>
            <a:r>
              <a:rPr lang="es-ES" altLang="es-ES" smtClean="0"/>
              <a:t>F</a:t>
            </a:r>
            <a:r>
              <a:rPr lang="es-ES_tradnl" altLang="es-ES" smtClean="0"/>
              <a:t>luidización</a:t>
            </a:r>
            <a:endParaRPr lang="es-ES" altLang="es-ES" smtClean="0"/>
          </a:p>
          <a:p>
            <a:pPr marL="228600" indent="-228600" algn="just">
              <a:lnSpc>
                <a:spcPct val="80000"/>
              </a:lnSpc>
              <a:buFontTx/>
              <a:buAutoNum type="arabicPeriod"/>
            </a:pPr>
            <a:r>
              <a:rPr lang="es-ES" altLang="es-ES" smtClean="0"/>
              <a:t>S</a:t>
            </a:r>
            <a:r>
              <a:rPr lang="es-ES_tradnl" altLang="es-ES" smtClean="0"/>
              <a:t>uspensión</a:t>
            </a:r>
            <a:endParaRPr lang="es-ES" altLang="es-ES" smtClean="0"/>
          </a:p>
          <a:p>
            <a:pPr marL="228600" indent="-228600" algn="just">
              <a:lnSpc>
                <a:spcPct val="80000"/>
              </a:lnSpc>
            </a:pPr>
            <a:r>
              <a:rPr lang="es-ES_tradnl" altLang="es-ES" smtClean="0"/>
              <a:t>La velocidad del </a:t>
            </a:r>
            <a:r>
              <a:rPr lang="es-ES" altLang="es-ES" smtClean="0"/>
              <a:t>fluido intersticial</a:t>
            </a:r>
            <a:r>
              <a:rPr lang="es-ES_tradnl" altLang="es-ES" smtClean="0"/>
              <a:t> y de las</a:t>
            </a:r>
            <a:r>
              <a:rPr lang="es-ES" altLang="es-ES" smtClean="0"/>
              <a:t> </a:t>
            </a:r>
            <a:r>
              <a:rPr lang="es-ES_tradnl" altLang="es-ES" smtClean="0"/>
              <a:t>partículas, el tamaño de las partículas, su densidad y la</a:t>
            </a:r>
            <a:r>
              <a:rPr lang="es-ES" altLang="es-ES" smtClean="0"/>
              <a:t> </a:t>
            </a:r>
            <a:r>
              <a:rPr lang="es-ES_tradnl" altLang="es-ES" smtClean="0"/>
              <a:t>intensidad de las fuerzas atractivas entre partículas determinan</a:t>
            </a:r>
            <a:r>
              <a:rPr lang="es-ES" altLang="es-ES" smtClean="0"/>
              <a:t> </a:t>
            </a:r>
            <a:r>
              <a:rPr lang="es-ES_tradnl" altLang="es-ES" smtClean="0"/>
              <a:t>en qué régimen dinámico se</a:t>
            </a:r>
            <a:r>
              <a:rPr lang="es-ES" altLang="es-ES" smtClean="0"/>
              <a:t> </a:t>
            </a:r>
            <a:r>
              <a:rPr lang="es-ES_tradnl" altLang="es-ES" smtClean="0"/>
              <a:t>encuentra el material.</a:t>
            </a:r>
            <a:endParaRPr lang="es-ES" altLang="es-ES" smtClean="0"/>
          </a:p>
          <a:p>
            <a:pPr marL="228600" indent="-228600" algn="just">
              <a:lnSpc>
                <a:spcPct val="80000"/>
              </a:lnSpc>
            </a:pPr>
            <a:r>
              <a:rPr lang="es-ES" altLang="es-ES" smtClean="0"/>
              <a:t>P</a:t>
            </a:r>
            <a:r>
              <a:rPr lang="es-ES_tradnl" altLang="es-ES" smtClean="0"/>
              <a:t>ara partículas con tamaños desde el</a:t>
            </a:r>
            <a:r>
              <a:rPr lang="es-ES" altLang="es-ES" smtClean="0"/>
              <a:t> </a:t>
            </a:r>
            <a:r>
              <a:rPr lang="es-ES_tradnl" altLang="es-ES" smtClean="0"/>
              <a:t>micrómetro hasta la centena de micrómetros aproximadamente al</a:t>
            </a:r>
            <a:r>
              <a:rPr lang="es-ES" altLang="es-ES" smtClean="0"/>
              <a:t> </a:t>
            </a:r>
            <a:r>
              <a:rPr lang="es-ES_tradnl" altLang="es-ES" smtClean="0"/>
              <a:t>aumentar la velocidad de las partículas se produce una transición</a:t>
            </a:r>
            <a:r>
              <a:rPr lang="es-ES" altLang="es-ES" smtClean="0"/>
              <a:t> </a:t>
            </a:r>
            <a:r>
              <a:rPr lang="es-ES_tradnl" altLang="es-ES" smtClean="0"/>
              <a:t>directa desde el régimen plástico a la fluidización sin pasar por</a:t>
            </a:r>
          </a:p>
          <a:p>
            <a:pPr marL="228600" indent="-228600" algn="just">
              <a:lnSpc>
                <a:spcPct val="80000"/>
              </a:lnSpc>
            </a:pPr>
            <a:r>
              <a:rPr lang="es-ES_tradnl" altLang="es-ES" smtClean="0"/>
              <a:t>el régimen inercial. Los valores exactos que limitan el rango del</a:t>
            </a:r>
            <a:r>
              <a:rPr lang="es-ES" altLang="es-ES" smtClean="0"/>
              <a:t> </a:t>
            </a:r>
            <a:r>
              <a:rPr lang="es-ES_tradnl" altLang="es-ES" smtClean="0"/>
              <a:t>tamaño de las partículas con estas propiedades dependen de la</a:t>
            </a:r>
            <a:r>
              <a:rPr lang="es-ES" altLang="es-ES" smtClean="0"/>
              <a:t> </a:t>
            </a:r>
            <a:r>
              <a:rPr lang="es-ES_tradnl" altLang="es-ES" smtClean="0"/>
              <a:t>densidad de la partícula y el fluido intersticial y las</a:t>
            </a:r>
            <a:r>
              <a:rPr lang="es-ES" altLang="es-ES" smtClean="0"/>
              <a:t> </a:t>
            </a:r>
            <a:r>
              <a:rPr lang="es-ES_tradnl" altLang="es-ES" smtClean="0"/>
              <a:t>propiedades superficiales de las partículas. </a:t>
            </a:r>
            <a:r>
              <a:rPr lang="es-ES" altLang="es-ES" smtClean="0"/>
              <a:t>Como </a:t>
            </a:r>
            <a:r>
              <a:rPr lang="es-ES_tradnl" altLang="es-ES" smtClean="0"/>
              <a:t>las partículas de los materiales</a:t>
            </a:r>
            <a:r>
              <a:rPr lang="es-ES" altLang="es-ES" smtClean="0"/>
              <a:t> </a:t>
            </a:r>
            <a:r>
              <a:rPr lang="es-ES_tradnl" altLang="es-ES" smtClean="0"/>
              <a:t>granulares cohesivos </a:t>
            </a:r>
            <a:r>
              <a:rPr lang="es-ES" altLang="es-ES" smtClean="0"/>
              <a:t>suelen ser pequeñas, </a:t>
            </a:r>
            <a:r>
              <a:rPr lang="es-ES_tradnl" altLang="es-ES" smtClean="0"/>
              <a:t>se</a:t>
            </a:r>
            <a:r>
              <a:rPr lang="es-ES" altLang="es-ES" smtClean="0"/>
              <a:t> </a:t>
            </a:r>
            <a:r>
              <a:rPr lang="es-ES_tradnl" altLang="es-ES" smtClean="0"/>
              <a:t>deduce que la mayoría de los materiales granulares cohesivos no</a:t>
            </a:r>
            <a:r>
              <a:rPr lang="es-ES" altLang="es-ES" smtClean="0"/>
              <a:t> </a:t>
            </a:r>
            <a:r>
              <a:rPr lang="es-ES_tradnl" altLang="es-ES" smtClean="0"/>
              <a:t>presentarán flujo inercial</a:t>
            </a:r>
            <a:r>
              <a:rPr lang="es-ES" altLang="es-ES" smtClean="0"/>
              <a:t>,</a:t>
            </a:r>
            <a:r>
              <a:rPr lang="es-ES_tradnl" altLang="es-ES" smtClean="0"/>
              <a:t> razón por</a:t>
            </a:r>
            <a:r>
              <a:rPr lang="es-ES" altLang="es-ES" smtClean="0"/>
              <a:t> </a:t>
            </a:r>
            <a:r>
              <a:rPr lang="es-ES_tradnl" altLang="es-ES" smtClean="0"/>
              <a:t>la cual esta tesis está centrada en el estudio de los materiales</a:t>
            </a:r>
            <a:r>
              <a:rPr lang="es-ES" altLang="es-ES" smtClean="0"/>
              <a:t> </a:t>
            </a:r>
            <a:r>
              <a:rPr lang="es-ES_tradnl" altLang="es-ES" smtClean="0"/>
              <a:t>granulares cohesivos en el régimen plástico y en fluidización.</a:t>
            </a:r>
          </a:p>
        </p:txBody>
      </p:sp>
    </p:spTree>
    <p:extLst>
      <p:ext uri="{BB962C8B-B14F-4D97-AF65-F5344CB8AC3E}">
        <p14:creationId xmlns:p14="http://schemas.microsoft.com/office/powerpoint/2010/main" xmlns="" val="3139469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defTabSz="990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defTabSz="990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F8333813-9F35-49FD-8416-70CB0107B529}" type="slidenum">
              <a:rPr lang="fr-FR" altLang="es-ES" sz="1300"/>
              <a:pPr eaLnBrk="1" hangingPunct="1"/>
              <a:t>18</a:t>
            </a:fld>
            <a:endParaRPr lang="fr-FR" altLang="es-ES" sz="130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613" y="4860925"/>
            <a:ext cx="5680075" cy="46053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3689" tIns="46845" rIns="93689" bIns="46845"/>
          <a:lstStyle/>
          <a:p>
            <a:pPr eaLnBrk="1" hangingPunct="1"/>
            <a:endParaRPr lang="en-US" altLang="es-ES" smtClean="0"/>
          </a:p>
        </p:txBody>
      </p:sp>
    </p:spTree>
    <p:extLst>
      <p:ext uri="{BB962C8B-B14F-4D97-AF65-F5344CB8AC3E}">
        <p14:creationId xmlns:p14="http://schemas.microsoft.com/office/powerpoint/2010/main" xmlns="" val="1247509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D304CB-FC85-4CD6-B314-BC3A726831C6}" type="slidenum">
              <a:rPr lang="fr-FR" altLang="es-ES"/>
              <a:pPr/>
              <a:t>‹Nº›</a:t>
            </a:fld>
            <a:endParaRPr lang="fr-FR" altLang="es-ES"/>
          </a:p>
        </p:txBody>
      </p:sp>
    </p:spTree>
    <p:extLst>
      <p:ext uri="{BB962C8B-B14F-4D97-AF65-F5344CB8AC3E}">
        <p14:creationId xmlns:p14="http://schemas.microsoft.com/office/powerpoint/2010/main" xmlns="" val="4275436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FC74D7-3C20-405B-A3BC-718008331BA4}" type="slidenum">
              <a:rPr lang="fr-FR" altLang="es-ES"/>
              <a:pPr/>
              <a:t>‹Nº›</a:t>
            </a:fld>
            <a:endParaRPr lang="fr-FR" altLang="es-ES"/>
          </a:p>
        </p:txBody>
      </p:sp>
    </p:spTree>
    <p:extLst>
      <p:ext uri="{BB962C8B-B14F-4D97-AF65-F5344CB8AC3E}">
        <p14:creationId xmlns:p14="http://schemas.microsoft.com/office/powerpoint/2010/main" xmlns="" val="486691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A6DF1B-EE73-4314-B519-16293B68DABF}" type="slidenum">
              <a:rPr lang="fr-FR" altLang="es-ES"/>
              <a:pPr/>
              <a:t>‹Nº›</a:t>
            </a:fld>
            <a:endParaRPr lang="fr-FR" altLang="es-ES"/>
          </a:p>
        </p:txBody>
      </p:sp>
    </p:spTree>
    <p:extLst>
      <p:ext uri="{BB962C8B-B14F-4D97-AF65-F5344CB8AC3E}">
        <p14:creationId xmlns:p14="http://schemas.microsoft.com/office/powerpoint/2010/main" xmlns="" val="4258945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239AE7-2621-48BE-B672-E187EA3B5435}" type="slidenum">
              <a:rPr lang="fr-FR" altLang="es-ES"/>
              <a:pPr/>
              <a:t>‹Nº›</a:t>
            </a:fld>
            <a:endParaRPr lang="fr-FR" altLang="es-ES"/>
          </a:p>
        </p:txBody>
      </p:sp>
    </p:spTree>
    <p:extLst>
      <p:ext uri="{BB962C8B-B14F-4D97-AF65-F5344CB8AC3E}">
        <p14:creationId xmlns:p14="http://schemas.microsoft.com/office/powerpoint/2010/main" xmlns="" val="218788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09F466-1899-4A75-882C-8449303DE6FE}" type="slidenum">
              <a:rPr lang="fr-FR" altLang="es-ES"/>
              <a:pPr/>
              <a:t>‹Nº›</a:t>
            </a:fld>
            <a:endParaRPr lang="fr-FR" altLang="es-ES"/>
          </a:p>
        </p:txBody>
      </p:sp>
    </p:spTree>
    <p:extLst>
      <p:ext uri="{BB962C8B-B14F-4D97-AF65-F5344CB8AC3E}">
        <p14:creationId xmlns:p14="http://schemas.microsoft.com/office/powerpoint/2010/main" xmlns="" val="1407867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3C7C1D-45CC-4111-BC3A-94D862552419}" type="slidenum">
              <a:rPr lang="fr-FR" altLang="es-ES"/>
              <a:pPr/>
              <a:t>‹Nº›</a:t>
            </a:fld>
            <a:endParaRPr lang="fr-FR" altLang="es-ES"/>
          </a:p>
        </p:txBody>
      </p:sp>
    </p:spTree>
    <p:extLst>
      <p:ext uri="{BB962C8B-B14F-4D97-AF65-F5344CB8AC3E}">
        <p14:creationId xmlns:p14="http://schemas.microsoft.com/office/powerpoint/2010/main" xmlns="" val="2885571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ECABA9-B57A-4039-AA08-A171D154DAFF}" type="slidenum">
              <a:rPr lang="fr-FR" altLang="es-ES"/>
              <a:pPr/>
              <a:t>‹Nº›</a:t>
            </a:fld>
            <a:endParaRPr lang="fr-FR" altLang="es-ES"/>
          </a:p>
        </p:txBody>
      </p:sp>
    </p:spTree>
    <p:extLst>
      <p:ext uri="{BB962C8B-B14F-4D97-AF65-F5344CB8AC3E}">
        <p14:creationId xmlns:p14="http://schemas.microsoft.com/office/powerpoint/2010/main" xmlns="" val="364033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0915C0-9A1C-4586-AAE1-C152F9AE2ED2}" type="slidenum">
              <a:rPr lang="fr-FR" altLang="es-ES"/>
              <a:pPr/>
              <a:t>‹Nº›</a:t>
            </a:fld>
            <a:endParaRPr lang="fr-FR" altLang="es-ES"/>
          </a:p>
        </p:txBody>
      </p:sp>
    </p:spTree>
    <p:extLst>
      <p:ext uri="{BB962C8B-B14F-4D97-AF65-F5344CB8AC3E}">
        <p14:creationId xmlns:p14="http://schemas.microsoft.com/office/powerpoint/2010/main" xmlns="" val="2603551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DC1494-0B0C-4CDA-B7EF-2B28419CC05C}" type="slidenum">
              <a:rPr lang="fr-FR" altLang="es-ES"/>
              <a:pPr/>
              <a:t>‹Nº›</a:t>
            </a:fld>
            <a:endParaRPr lang="fr-FR" altLang="es-ES"/>
          </a:p>
        </p:txBody>
      </p:sp>
    </p:spTree>
    <p:extLst>
      <p:ext uri="{BB962C8B-B14F-4D97-AF65-F5344CB8AC3E}">
        <p14:creationId xmlns:p14="http://schemas.microsoft.com/office/powerpoint/2010/main" xmlns="" val="1129367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7B3845-4ECC-4F42-B268-E538256FE736}" type="slidenum">
              <a:rPr lang="fr-FR" altLang="es-ES"/>
              <a:pPr/>
              <a:t>‹Nº›</a:t>
            </a:fld>
            <a:endParaRPr lang="fr-FR" altLang="es-ES"/>
          </a:p>
        </p:txBody>
      </p:sp>
    </p:spTree>
    <p:extLst>
      <p:ext uri="{BB962C8B-B14F-4D97-AF65-F5344CB8AC3E}">
        <p14:creationId xmlns:p14="http://schemas.microsoft.com/office/powerpoint/2010/main" xmlns="" val="611338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34BBFF-AF77-4AAB-A9FD-9A7F5A5077F1}" type="slidenum">
              <a:rPr lang="fr-FR" altLang="es-ES"/>
              <a:pPr/>
              <a:t>‹Nº›</a:t>
            </a:fld>
            <a:endParaRPr lang="fr-FR" altLang="es-ES"/>
          </a:p>
        </p:txBody>
      </p:sp>
    </p:spTree>
    <p:extLst>
      <p:ext uri="{BB962C8B-B14F-4D97-AF65-F5344CB8AC3E}">
        <p14:creationId xmlns:p14="http://schemas.microsoft.com/office/powerpoint/2010/main" xmlns="" val="795003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1FAA12-3A54-4E0D-9779-218F46A8FDD0}" type="slidenum">
              <a:rPr lang="fr-FR" altLang="es-ES"/>
              <a:pPr/>
              <a:t>‹Nº›</a:t>
            </a:fld>
            <a:endParaRPr lang="fr-FR" altLang="es-ES"/>
          </a:p>
        </p:txBody>
      </p:sp>
    </p:spTree>
    <p:extLst>
      <p:ext uri="{BB962C8B-B14F-4D97-AF65-F5344CB8AC3E}">
        <p14:creationId xmlns:p14="http://schemas.microsoft.com/office/powerpoint/2010/main" xmlns="" val="2700246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0087A4B-B41F-4740-90A7-DF0C6BD54E01}" type="slidenum">
              <a:rPr lang="fr-FR" altLang="es-ES"/>
              <a:pPr/>
              <a:t>‹Nº›</a:t>
            </a:fld>
            <a:endParaRPr lang="fr-FR" altLang="es-ES"/>
          </a:p>
        </p:txBody>
      </p:sp>
    </p:spTree>
    <p:extLst>
      <p:ext uri="{BB962C8B-B14F-4D97-AF65-F5344CB8AC3E}">
        <p14:creationId xmlns:p14="http://schemas.microsoft.com/office/powerpoint/2010/main" xmlns="" val="2566818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s-ES" smtClean="0"/>
              <a:t>Haga clic para modificar el estilo de título del patrón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s-ES" smtClean="0"/>
              <a:t>Haga clic para modificar el estilo de texto del patrón</a:t>
            </a:r>
          </a:p>
          <a:p>
            <a:pPr lvl="1"/>
            <a:r>
              <a:rPr lang="fr-FR" altLang="es-ES" smtClean="0"/>
              <a:t>Segundo nivel</a:t>
            </a:r>
          </a:p>
          <a:p>
            <a:pPr lvl="2"/>
            <a:r>
              <a:rPr lang="fr-FR" altLang="es-ES" smtClean="0"/>
              <a:t>Tercer nivel</a:t>
            </a:r>
          </a:p>
          <a:p>
            <a:pPr lvl="3"/>
            <a:r>
              <a:rPr lang="fr-FR" altLang="es-ES" smtClean="0"/>
              <a:t>Cuarto nivel</a:t>
            </a:r>
          </a:p>
          <a:p>
            <a:pPr lvl="4"/>
            <a:r>
              <a:rPr lang="fr-FR" alt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BAAF46-ED67-47A4-8101-004A038FE667}" type="slidenum">
              <a:rPr lang="fr-FR" altLang="es-ES"/>
              <a:pPr/>
              <a:t>‹Nº›</a:t>
            </a:fld>
            <a:endParaRPr lang="fr-FR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7" Type="http://schemas.openxmlformats.org/officeDocument/2006/relationships/image" Target="../media/image18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21.png"/><Relationship Id="rId2" Type="http://schemas.openxmlformats.org/officeDocument/2006/relationships/video" Target="file:///J:\articulos\nolinealsevilla2016\discharging%20silo%20solid-inertial%20region.mpeg" TargetMode="External"/><Relationship Id="rId1" Type="http://schemas.openxmlformats.org/officeDocument/2006/relationships/video" Target="file:///J:\articulos\nolinealsevilla2016\blade-cleaning-plasticflow.mpg" TargetMode="External"/><Relationship Id="rId6" Type="http://schemas.microsoft.com/office/2007/relationships/media" Target="file:///H:\articulos\nolinealsevilla2016\discharging%20silo%20solid-inertial%20region.mpeg" TargetMode="External"/><Relationship Id="rId5" Type="http://schemas.openxmlformats.org/officeDocument/2006/relationships/image" Target="../media/image20.png"/><Relationship Id="rId4" Type="http://schemas.microsoft.com/office/2007/relationships/media" Target="file:///H:\articulos\nolinealsevilla2016\blade-cleaning-plasticflow.m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media" Target="file:///H:\articulos\nolinealsevilla2016\Fluidization-toner-A.wmv" TargetMode="External"/><Relationship Id="rId2" Type="http://schemas.openxmlformats.org/officeDocument/2006/relationships/slideLayout" Target="../slideLayouts/slideLayout6.xml"/><Relationship Id="rId1" Type="http://schemas.openxmlformats.org/officeDocument/2006/relationships/video" Target="file:///J:\articulos\nolinealsevilla2016\Fluidization-toner-A.wmv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slideLayout" Target="../slideLayouts/slideLayout13.xml"/><Relationship Id="rId7" Type="http://schemas.microsoft.com/office/2007/relationships/media" Target="file:///H:\articulos\nolinealsevilla2016\tambor-toner-pr2.wmv" TargetMode="External"/><Relationship Id="rId2" Type="http://schemas.openxmlformats.org/officeDocument/2006/relationships/video" Target="file:///J:\articulos\nolinealsevilla2016\tambor-toner-pr2.wmv" TargetMode="External"/><Relationship Id="rId1" Type="http://schemas.openxmlformats.org/officeDocument/2006/relationships/video" Target="file:///J:\articulos\nolinealsevilla2016\tambor-arenar-pr2.wmv" TargetMode="External"/><Relationship Id="rId6" Type="http://schemas.openxmlformats.org/officeDocument/2006/relationships/image" Target="../media/image30.png"/><Relationship Id="rId5" Type="http://schemas.microsoft.com/office/2007/relationships/media" Target="file:///H:\articulos\nolinealsevilla2016\tambor-arenar-pr2.wmv" TargetMode="External"/><Relationship Id="rId4" Type="http://schemas.openxmlformats.org/officeDocument/2006/relationships/notesSlide" Target="../notesSlides/notesSlid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J:\articulos\nolinealsevilla2016\Ag%20NW%20ROT.avi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video" Target="file:///J:\articulos\nolinealsevilla2016\AC_ELECTROOSMOSIS_SOBRE_DOS.mpg" TargetMode="Externa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5825" y="260350"/>
            <a:ext cx="1657350" cy="165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1203325" y="-115888"/>
            <a:ext cx="169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ES" sz="1800">
              <a:latin typeface="ITC Avant Garde Gothic" pitchFamily="34" charset="0"/>
            </a:endParaRP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2667000" y="4724400"/>
            <a:ext cx="3124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s-ES" altLang="es-ES" sz="1800" i="1">
              <a:latin typeface="ITC Avant Garde Gothic" pitchFamily="34" charset="0"/>
            </a:endParaRPr>
          </a:p>
        </p:txBody>
      </p:sp>
      <p:sp>
        <p:nvSpPr>
          <p:cNvPr id="6149" name="10 CuadroTexto"/>
          <p:cNvSpPr txBox="1">
            <a:spLocks noChangeArrowheads="1"/>
          </p:cNvSpPr>
          <p:nvPr/>
        </p:nvSpPr>
        <p:spPr bwMode="auto">
          <a:xfrm>
            <a:off x="323528" y="260648"/>
            <a:ext cx="56165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sz="28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Antonio </a:t>
            </a:r>
            <a:r>
              <a:rPr lang="en-US" altLang="es-ES" sz="2800" b="1" dirty="0" err="1" smtClean="0">
                <a:latin typeface="Calibri" panose="020F0502020204030204" pitchFamily="34" charset="0"/>
                <a:cs typeface="Arial" panose="020B0604020202020204" pitchFamily="34" charset="0"/>
              </a:rPr>
              <a:t>Castellanos</a:t>
            </a:r>
            <a:r>
              <a:rPr lang="en-US" altLang="es-ES" sz="2800" b="1" dirty="0" smtClean="0">
                <a:latin typeface="Calibri" panose="020F0502020204030204" pitchFamily="34" charset="0"/>
                <a:cs typeface="Arial" panose="020B0604020202020204" pitchFamily="34" charset="0"/>
              </a:rPr>
              <a:t>: two outstanding contributions</a:t>
            </a:r>
            <a:endParaRPr lang="en-US" altLang="es-ES" dirty="0"/>
          </a:p>
        </p:txBody>
      </p:sp>
      <p:sp>
        <p:nvSpPr>
          <p:cNvPr id="6150" name="11 CuadroTexto"/>
          <p:cNvSpPr txBox="1">
            <a:spLocks noChangeArrowheads="1"/>
          </p:cNvSpPr>
          <p:nvPr/>
        </p:nvSpPr>
        <p:spPr bwMode="auto">
          <a:xfrm>
            <a:off x="323528" y="1556792"/>
            <a:ext cx="5040313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sz="1800" b="1" dirty="0">
                <a:solidFill>
                  <a:srgbClr val="1F497D"/>
                </a:solidFill>
                <a:latin typeface="Calibri" panose="020F0502020204030204" pitchFamily="34" charset="0"/>
              </a:rPr>
              <a:t>Alberto T. </a:t>
            </a:r>
            <a:r>
              <a:rPr lang="en-US" altLang="es-ES" sz="1800" b="1" dirty="0" err="1">
                <a:solidFill>
                  <a:srgbClr val="1F497D"/>
                </a:solidFill>
                <a:latin typeface="Calibri" panose="020F0502020204030204" pitchFamily="34" charset="0"/>
              </a:rPr>
              <a:t>Pérez</a:t>
            </a:r>
            <a:endParaRPr lang="en-US" altLang="es-ES" sz="1800" b="1" dirty="0">
              <a:solidFill>
                <a:srgbClr val="1F497D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altLang="es-ES" sz="1800" b="1" dirty="0" err="1">
                <a:solidFill>
                  <a:srgbClr val="1F497D"/>
                </a:solidFill>
                <a:latin typeface="Calibri" panose="020F0502020204030204" pitchFamily="34" charset="0"/>
              </a:rPr>
              <a:t>Departamento</a:t>
            </a:r>
            <a:r>
              <a:rPr lang="en-US" altLang="es-ES" sz="1800" b="1" dirty="0">
                <a:solidFill>
                  <a:srgbClr val="1F497D"/>
                </a:solidFill>
                <a:latin typeface="Calibri" panose="020F0502020204030204" pitchFamily="34" charset="0"/>
              </a:rPr>
              <a:t> de </a:t>
            </a:r>
            <a:r>
              <a:rPr lang="en-US" altLang="es-ES" sz="1800" b="1" dirty="0" err="1">
                <a:solidFill>
                  <a:srgbClr val="1F497D"/>
                </a:solidFill>
                <a:latin typeface="Calibri" panose="020F0502020204030204" pitchFamily="34" charset="0"/>
              </a:rPr>
              <a:t>Electrónica</a:t>
            </a:r>
            <a:r>
              <a:rPr lang="en-US" altLang="es-ES" sz="1800" b="1" dirty="0">
                <a:solidFill>
                  <a:srgbClr val="1F497D"/>
                </a:solidFill>
                <a:latin typeface="Calibri" panose="020F0502020204030204" pitchFamily="34" charset="0"/>
              </a:rPr>
              <a:t> y </a:t>
            </a:r>
            <a:r>
              <a:rPr lang="en-US" altLang="es-ES" sz="1800" b="1" dirty="0" err="1">
                <a:solidFill>
                  <a:srgbClr val="1F497D"/>
                </a:solidFill>
                <a:latin typeface="Calibri" panose="020F0502020204030204" pitchFamily="34" charset="0"/>
              </a:rPr>
              <a:t>Electromagnetismo</a:t>
            </a:r>
            <a:endParaRPr lang="en-US" altLang="es-ES" sz="1800" b="1" dirty="0">
              <a:solidFill>
                <a:srgbClr val="1F497D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altLang="es-ES" sz="1800" b="1" dirty="0">
                <a:solidFill>
                  <a:srgbClr val="1F497D"/>
                </a:solidFill>
                <a:latin typeface="Calibri" panose="020F0502020204030204" pitchFamily="34" charset="0"/>
              </a:rPr>
              <a:t>Universidad de </a:t>
            </a:r>
            <a:r>
              <a:rPr lang="en-US" altLang="es-ES" sz="1800" b="1" dirty="0" err="1">
                <a:solidFill>
                  <a:srgbClr val="1F497D"/>
                </a:solidFill>
                <a:latin typeface="Calibri" panose="020F0502020204030204" pitchFamily="34" charset="0"/>
              </a:rPr>
              <a:t>Sevilla</a:t>
            </a:r>
            <a:endParaRPr lang="en-US" altLang="es-ES" sz="1800" b="1" dirty="0">
              <a:solidFill>
                <a:srgbClr val="1F497D"/>
              </a:solidFill>
              <a:latin typeface="Calibri" panose="020F0502020204030204" pitchFamily="34" charset="0"/>
            </a:endParaRPr>
          </a:p>
        </p:txBody>
      </p:sp>
      <p:sp>
        <p:nvSpPr>
          <p:cNvPr id="6151" name="12 CuadroTexto"/>
          <p:cNvSpPr txBox="1">
            <a:spLocks noChangeArrowheads="1"/>
          </p:cNvSpPr>
          <p:nvPr/>
        </p:nvSpPr>
        <p:spPr bwMode="auto">
          <a:xfrm>
            <a:off x="3491880" y="5589240"/>
            <a:ext cx="251936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s-ES" sz="1800" b="1" dirty="0" smtClean="0">
                <a:solidFill>
                  <a:srgbClr val="1F497D"/>
                </a:solidFill>
                <a:latin typeface="Calibri" panose="020F0502020204030204" pitchFamily="34" charset="0"/>
              </a:rPr>
              <a:t>Antonio </a:t>
            </a:r>
            <a:r>
              <a:rPr lang="en-US" altLang="es-ES" sz="1800" b="1" dirty="0" err="1" smtClean="0">
                <a:solidFill>
                  <a:srgbClr val="1F497D"/>
                </a:solidFill>
                <a:latin typeface="Calibri" panose="020F0502020204030204" pitchFamily="34" charset="0"/>
              </a:rPr>
              <a:t>Castellanos</a:t>
            </a:r>
            <a:r>
              <a:rPr lang="en-US" altLang="es-ES" sz="1800" b="1" dirty="0" smtClean="0">
                <a:solidFill>
                  <a:srgbClr val="1F497D"/>
                </a:solidFill>
                <a:latin typeface="Calibri" panose="020F0502020204030204" pitchFamily="34" charset="0"/>
              </a:rPr>
              <a:t> (1947-2016) </a:t>
            </a:r>
            <a:endParaRPr lang="en-US" altLang="es-ES" sz="1800" b="1" dirty="0">
              <a:solidFill>
                <a:srgbClr val="1F497D"/>
              </a:solidFill>
              <a:latin typeface="Calibri" panose="020F0502020204030204" pitchFamily="34" charset="0"/>
            </a:endParaRPr>
          </a:p>
          <a:p>
            <a:pPr algn="ctr" eaLnBrk="1" hangingPunct="1"/>
            <a:endParaRPr lang="en-US" altLang="es-ES" sz="1800" b="1" dirty="0">
              <a:solidFill>
                <a:srgbClr val="1F497D"/>
              </a:solidFill>
            </a:endParaRPr>
          </a:p>
        </p:txBody>
      </p:sp>
      <p:pic>
        <p:nvPicPr>
          <p:cNvPr id="6152" name="Picture 2" descr="El jef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453" y="2924944"/>
            <a:ext cx="1944216" cy="2509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7 CuadroTexto"/>
          <p:cNvSpPr txBox="1">
            <a:spLocks noChangeArrowheads="1"/>
          </p:cNvSpPr>
          <p:nvPr/>
        </p:nvSpPr>
        <p:spPr bwMode="auto">
          <a:xfrm>
            <a:off x="611560" y="4581128"/>
            <a:ext cx="770572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b="1" dirty="0" smtClean="0">
                <a:solidFill>
                  <a:srgbClr val="1F497D"/>
                </a:solidFill>
                <a:latin typeface="Calibri" panose="020F0502020204030204" pitchFamily="34" charset="0"/>
              </a:rPr>
              <a:t>This paper has been chosen, along with other 12 papers published in </a:t>
            </a:r>
            <a:r>
              <a:rPr lang="en-US" altLang="es-ES" b="1" i="1" dirty="0" smtClean="0">
                <a:solidFill>
                  <a:srgbClr val="1F497D"/>
                </a:solidFill>
                <a:latin typeface="Calibri" panose="020F0502020204030204" pitchFamily="34" charset="0"/>
              </a:rPr>
              <a:t>Journal of Physics D: Applied Physics, </a:t>
            </a:r>
            <a:r>
              <a:rPr lang="en-US" altLang="es-ES" b="1" dirty="0" smtClean="0">
                <a:solidFill>
                  <a:srgbClr val="1F497D"/>
                </a:solidFill>
                <a:latin typeface="Calibri" panose="020F0502020204030204" pitchFamily="34" charset="0"/>
              </a:rPr>
              <a:t>for </a:t>
            </a:r>
            <a:r>
              <a:rPr lang="en-US" b="1" dirty="0" smtClean="0">
                <a:solidFill>
                  <a:srgbClr val="1F497D"/>
                </a:solidFill>
                <a:latin typeface="Calibri" pitchFamily="34" charset="0"/>
              </a:rPr>
              <a:t>a book containing 50 </a:t>
            </a:r>
            <a:r>
              <a:rPr lang="en-US" b="1" dirty="0" smtClean="0">
                <a:solidFill>
                  <a:srgbClr val="C00000"/>
                </a:solidFill>
                <a:latin typeface="Calibri" pitchFamily="34" charset="0"/>
              </a:rPr>
              <a:t>highly influential papers</a:t>
            </a:r>
            <a:r>
              <a:rPr lang="en-US" b="1" dirty="0" smtClean="0">
                <a:solidFill>
                  <a:srgbClr val="1F497D"/>
                </a:solidFill>
                <a:latin typeface="Calibri" pitchFamily="34" charset="0"/>
              </a:rPr>
              <a:t> published in the </a:t>
            </a:r>
            <a:r>
              <a:rPr lang="en-US" b="1" i="1" dirty="0" smtClean="0">
                <a:solidFill>
                  <a:srgbClr val="1F497D"/>
                </a:solidFill>
                <a:latin typeface="Calibri" pitchFamily="34" charset="0"/>
              </a:rPr>
              <a:t>Journal of Physics</a:t>
            </a:r>
            <a:r>
              <a:rPr lang="en-US" b="1" dirty="0" smtClean="0">
                <a:solidFill>
                  <a:srgbClr val="1F497D"/>
                </a:solidFill>
                <a:latin typeface="Calibri" pitchFamily="34" charset="0"/>
              </a:rPr>
              <a:t> series during the last 50 years.</a:t>
            </a:r>
            <a:endParaRPr lang="en-US" altLang="es-ES" b="1" i="1" dirty="0">
              <a:solidFill>
                <a:srgbClr val="1F497D"/>
              </a:solidFill>
              <a:latin typeface="Calibri" pitchFamily="34" charset="0"/>
            </a:endParaRPr>
          </a:p>
          <a:p>
            <a:pPr eaLnBrk="1" hangingPunct="1"/>
            <a:r>
              <a:rPr lang="en-US" altLang="es-ES" b="1" dirty="0">
                <a:solidFill>
                  <a:srgbClr val="1F497D"/>
                </a:solidFill>
                <a:latin typeface="Calibri" pitchFamily="34" charset="0"/>
              </a:rPr>
              <a:t> 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260648"/>
            <a:ext cx="8354177" cy="4238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7 CuadroTexto"/>
          <p:cNvSpPr txBox="1">
            <a:spLocks noChangeArrowheads="1"/>
          </p:cNvSpPr>
          <p:nvPr/>
        </p:nvSpPr>
        <p:spPr bwMode="auto">
          <a:xfrm>
            <a:off x="2627784" y="2852936"/>
            <a:ext cx="460888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b="1" dirty="0" smtClean="0">
                <a:solidFill>
                  <a:srgbClr val="1F497D"/>
                </a:solidFill>
                <a:latin typeface="Calibri" panose="020F0502020204030204" pitchFamily="34" charset="0"/>
              </a:rPr>
              <a:t>Cohesive granular materials</a:t>
            </a:r>
            <a:endParaRPr lang="en-US" altLang="es-ES" b="1" dirty="0">
              <a:solidFill>
                <a:srgbClr val="1F497D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altLang="es-ES" b="1" dirty="0">
                <a:solidFill>
                  <a:srgbClr val="1F497D"/>
                </a:solidFill>
                <a:latin typeface="Calibri" panose="020F0502020204030204" pitchFamily="34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D:\castella\Seminarios\Seminarios-Antonio\CIPA2007\txp_fig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704975"/>
            <a:ext cx="26670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5" descr="D:\castella\Seminarios\Seminarios-Antonio\CIPA2007\txp_fig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1628775"/>
            <a:ext cx="3200400" cy="261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6" descr="D:\castella\Seminarios\Seminarios-Antonio\CIPA2007\txp_fig.pn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7400" y="1704975"/>
            <a:ext cx="304800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7 CuadroTexto"/>
          <p:cNvSpPr txBox="1">
            <a:spLocks noChangeArrowheads="1"/>
          </p:cNvSpPr>
          <p:nvPr/>
        </p:nvSpPr>
        <p:spPr bwMode="auto">
          <a:xfrm>
            <a:off x="611188" y="333375"/>
            <a:ext cx="77057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1F497D"/>
                </a:solidFill>
                <a:latin typeface="Calibri" pitchFamily="34" charset="0"/>
              </a:rPr>
              <a:t>Granular materials are complex materials. They may include very different length and time scales</a:t>
            </a:r>
          </a:p>
          <a:p>
            <a:r>
              <a:rPr lang="en-US" b="1">
                <a:solidFill>
                  <a:srgbClr val="1F497D"/>
                </a:solidFill>
                <a:latin typeface="Calibri" pitchFamily="34" charset="0"/>
              </a:rPr>
              <a:t>  </a:t>
            </a:r>
          </a:p>
        </p:txBody>
      </p:sp>
      <p:sp>
        <p:nvSpPr>
          <p:cNvPr id="8198" name="10 CuadroTexto"/>
          <p:cNvSpPr txBox="1">
            <a:spLocks noChangeArrowheads="1"/>
          </p:cNvSpPr>
          <p:nvPr/>
        </p:nvSpPr>
        <p:spPr bwMode="auto">
          <a:xfrm>
            <a:off x="611188" y="4365625"/>
            <a:ext cx="18129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latin typeface="Calibri" pitchFamily="34" charset="0"/>
              </a:rPr>
              <a:t>Carrier (100 </a:t>
            </a:r>
            <a:r>
              <a:rPr lang="en-US" sz="1800" b="1">
                <a:latin typeface="Symbol" pitchFamily="18" charset="2"/>
              </a:rPr>
              <a:t>m</a:t>
            </a:r>
            <a:r>
              <a:rPr lang="en-US" sz="1800" b="1">
                <a:latin typeface="Calibri" pitchFamily="34" charset="0"/>
              </a:rPr>
              <a:t>m)</a:t>
            </a:r>
          </a:p>
        </p:txBody>
      </p:sp>
      <p:sp>
        <p:nvSpPr>
          <p:cNvPr id="8199" name="11 CuadroTexto"/>
          <p:cNvSpPr txBox="1">
            <a:spLocks noChangeArrowheads="1"/>
          </p:cNvSpPr>
          <p:nvPr/>
        </p:nvSpPr>
        <p:spPr bwMode="auto">
          <a:xfrm>
            <a:off x="3565525" y="4365625"/>
            <a:ext cx="15827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latin typeface="Calibri" pitchFamily="34" charset="0"/>
              </a:rPr>
              <a:t>Toner (10 </a:t>
            </a:r>
            <a:r>
              <a:rPr lang="en-US" sz="1800" b="1">
                <a:latin typeface="Symbol" pitchFamily="18" charset="2"/>
              </a:rPr>
              <a:t>m</a:t>
            </a:r>
            <a:r>
              <a:rPr lang="en-US" sz="1800" b="1">
                <a:latin typeface="Calibri" pitchFamily="34" charset="0"/>
              </a:rPr>
              <a:t>m)</a:t>
            </a:r>
          </a:p>
        </p:txBody>
      </p:sp>
      <p:sp>
        <p:nvSpPr>
          <p:cNvPr id="8200" name="12 CuadroTexto"/>
          <p:cNvSpPr txBox="1">
            <a:spLocks noChangeArrowheads="1"/>
          </p:cNvSpPr>
          <p:nvPr/>
        </p:nvSpPr>
        <p:spPr bwMode="auto">
          <a:xfrm>
            <a:off x="6227763" y="4365625"/>
            <a:ext cx="26558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latin typeface="Calibri" pitchFamily="34" charset="0"/>
              </a:rPr>
              <a:t>Flow conditioner (10 nm)</a:t>
            </a:r>
          </a:p>
        </p:txBody>
      </p:sp>
      <p:sp>
        <p:nvSpPr>
          <p:cNvPr id="8201" name="13 Rectángulo"/>
          <p:cNvSpPr>
            <a:spLocks noChangeArrowheads="1"/>
          </p:cNvSpPr>
          <p:nvPr/>
        </p:nvSpPr>
        <p:spPr bwMode="auto">
          <a:xfrm>
            <a:off x="2243138" y="5343525"/>
            <a:ext cx="34147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tx2"/>
                </a:solidFill>
                <a:latin typeface="Calibri" pitchFamily="34" charset="0"/>
              </a:rPr>
              <a:t>Example: xerographic material</a:t>
            </a:r>
            <a:endParaRPr lang="en-US" sz="2000">
              <a:solidFill>
                <a:schemeClr val="tx2"/>
              </a:solidFill>
            </a:endParaRPr>
          </a:p>
        </p:txBody>
      </p:sp>
      <p:sp>
        <p:nvSpPr>
          <p:cNvPr id="8202" name="14 CuadroTexto"/>
          <p:cNvSpPr txBox="1">
            <a:spLocks noChangeArrowheads="1"/>
          </p:cNvSpPr>
          <p:nvPr/>
        </p:nvSpPr>
        <p:spPr bwMode="auto">
          <a:xfrm>
            <a:off x="1331913" y="5661025"/>
            <a:ext cx="184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000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506" y="1772816"/>
            <a:ext cx="8666988" cy="3419719"/>
          </a:xfrm>
          <a:prstGeom prst="rect">
            <a:avLst/>
          </a:prstGeom>
        </p:spPr>
      </p:pic>
      <p:sp>
        <p:nvSpPr>
          <p:cNvPr id="4" name="7 CuadroTexto"/>
          <p:cNvSpPr txBox="1">
            <a:spLocks noChangeArrowheads="1"/>
          </p:cNvSpPr>
          <p:nvPr/>
        </p:nvSpPr>
        <p:spPr bwMode="auto">
          <a:xfrm>
            <a:off x="611188" y="333375"/>
            <a:ext cx="77057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b="1" dirty="0" smtClean="0">
                <a:solidFill>
                  <a:srgbClr val="1F497D"/>
                </a:solidFill>
                <a:latin typeface="Calibri" panose="020F0502020204030204" pitchFamily="34" charset="0"/>
              </a:rPr>
              <a:t>Flow regimes boundaries in fine cohesive powders</a:t>
            </a:r>
            <a:endParaRPr lang="en-US" altLang="es-ES" b="1" dirty="0">
              <a:solidFill>
                <a:srgbClr val="1F497D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altLang="es-ES" b="1" dirty="0">
                <a:solidFill>
                  <a:srgbClr val="1F497D"/>
                </a:solidFill>
                <a:latin typeface="Calibri" panose="020F0502020204030204" pitchFamily="34" charset="0"/>
              </a:rPr>
              <a:t>  </a:t>
            </a:r>
          </a:p>
        </p:txBody>
      </p:sp>
      <p:sp>
        <p:nvSpPr>
          <p:cNvPr id="5" name="13 Rectángulo"/>
          <p:cNvSpPr>
            <a:spLocks noChangeArrowheads="1"/>
          </p:cNvSpPr>
          <p:nvPr/>
        </p:nvSpPr>
        <p:spPr bwMode="auto">
          <a:xfrm>
            <a:off x="611188" y="5800979"/>
            <a:ext cx="269330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Citations: 66 (7 in 2015)</a:t>
            </a:r>
            <a:endParaRPr lang="en-US" altLang="es-E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5316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7 CuadroTexto"/>
          <p:cNvSpPr txBox="1">
            <a:spLocks noChangeArrowheads="1"/>
          </p:cNvSpPr>
          <p:nvPr/>
        </p:nvSpPr>
        <p:spPr bwMode="auto">
          <a:xfrm>
            <a:off x="899592" y="425844"/>
            <a:ext cx="77057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b="1" dirty="0">
                <a:solidFill>
                  <a:srgbClr val="1F497D"/>
                </a:solidFill>
                <a:latin typeface="Calibri" panose="020F0502020204030204" pitchFamily="34" charset="0"/>
              </a:rPr>
              <a:t>Granular materials </a:t>
            </a:r>
            <a:r>
              <a:rPr lang="en-US" altLang="es-ES" b="1" dirty="0" smtClean="0">
                <a:solidFill>
                  <a:srgbClr val="1F497D"/>
                </a:solidFill>
                <a:latin typeface="Calibri" panose="020F0502020204030204" pitchFamily="34" charset="0"/>
              </a:rPr>
              <a:t>exhibit four flow regimes</a:t>
            </a:r>
            <a:endParaRPr lang="en-US" altLang="es-ES" b="1" dirty="0">
              <a:solidFill>
                <a:srgbClr val="1F497D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blade-cleaning-plasticflow.mpg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link="rId4"/>
              </p:ext>
            </p:ext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3828721" cy="3132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3 Rectángulo"/>
          <p:cNvSpPr>
            <a:spLocks noChangeArrowheads="1"/>
          </p:cNvSpPr>
          <p:nvPr/>
        </p:nvSpPr>
        <p:spPr bwMode="auto">
          <a:xfrm>
            <a:off x="1691680" y="5445224"/>
            <a:ext cx="8678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Plastic</a:t>
            </a:r>
            <a:endParaRPr lang="en-US" altLang="es-ES" sz="2000" dirty="0">
              <a:solidFill>
                <a:schemeClr val="tx2"/>
              </a:solidFill>
            </a:endParaRPr>
          </a:p>
        </p:txBody>
      </p:sp>
      <p:pic>
        <p:nvPicPr>
          <p:cNvPr id="6" name="discharging silo solid-inertial region.mpe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xmlns="" r:link="rId6"/>
              </p:ext>
            </p:ext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84783"/>
            <a:ext cx="3751032" cy="3132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3 Rectángulo"/>
          <p:cNvSpPr>
            <a:spLocks noChangeArrowheads="1"/>
          </p:cNvSpPr>
          <p:nvPr/>
        </p:nvSpPr>
        <p:spPr bwMode="auto">
          <a:xfrm>
            <a:off x="6732240" y="5445224"/>
            <a:ext cx="95250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Inertial</a:t>
            </a:r>
            <a:endParaRPr lang="en-US" altLang="es-ES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171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7 CuadroTexto"/>
          <p:cNvSpPr txBox="1">
            <a:spLocks noChangeArrowheads="1"/>
          </p:cNvSpPr>
          <p:nvPr/>
        </p:nvSpPr>
        <p:spPr bwMode="auto">
          <a:xfrm>
            <a:off x="899592" y="425844"/>
            <a:ext cx="77057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b="1" dirty="0">
                <a:solidFill>
                  <a:srgbClr val="1F497D"/>
                </a:solidFill>
                <a:latin typeface="Calibri" panose="020F0502020204030204" pitchFamily="34" charset="0"/>
              </a:rPr>
              <a:t>Granular materials </a:t>
            </a:r>
            <a:r>
              <a:rPr lang="en-US" altLang="es-ES" b="1" dirty="0" smtClean="0">
                <a:solidFill>
                  <a:srgbClr val="1F497D"/>
                </a:solidFill>
                <a:latin typeface="Calibri" panose="020F0502020204030204" pitchFamily="34" charset="0"/>
              </a:rPr>
              <a:t>exhibit four flow regimes</a:t>
            </a:r>
            <a:endParaRPr lang="en-US" altLang="es-ES" b="1" dirty="0">
              <a:solidFill>
                <a:srgbClr val="1F497D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Fluidization-toner-A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link="rId3"/>
              </p:ext>
            </p:ext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9866" y="1916832"/>
            <a:ext cx="345598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13 Rectángulo"/>
          <p:cNvSpPr>
            <a:spLocks noChangeArrowheads="1"/>
          </p:cNvSpPr>
          <p:nvPr/>
        </p:nvSpPr>
        <p:spPr bwMode="auto">
          <a:xfrm>
            <a:off x="1910390" y="4869160"/>
            <a:ext cx="141493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Fluidization</a:t>
            </a:r>
            <a:endParaRPr lang="en-US" altLang="es-ES" sz="2000" dirty="0">
              <a:solidFill>
                <a:schemeClr val="tx2"/>
              </a:solidFill>
            </a:endParaRPr>
          </a:p>
        </p:txBody>
      </p:sp>
      <p:sp>
        <p:nvSpPr>
          <p:cNvPr id="6" name="13 Rectángulo"/>
          <p:cNvSpPr>
            <a:spLocks noChangeArrowheads="1"/>
          </p:cNvSpPr>
          <p:nvPr/>
        </p:nvSpPr>
        <p:spPr bwMode="auto">
          <a:xfrm>
            <a:off x="6012160" y="4869160"/>
            <a:ext cx="139333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sz="20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Suspension</a:t>
            </a:r>
            <a:endParaRPr lang="en-US" altLang="es-ES" sz="2000" dirty="0">
              <a:solidFill>
                <a:schemeClr val="tx2"/>
              </a:solidFill>
            </a:endParaRPr>
          </a:p>
        </p:txBody>
      </p:sp>
      <p:pic>
        <p:nvPicPr>
          <p:cNvPr id="7" name="6 Imagen" descr="1f7f18d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20072" y="1772816"/>
            <a:ext cx="3157526" cy="284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3348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7 CuadroTexto"/>
          <p:cNvSpPr txBox="1">
            <a:spLocks noChangeArrowheads="1"/>
          </p:cNvSpPr>
          <p:nvPr/>
        </p:nvSpPr>
        <p:spPr bwMode="auto">
          <a:xfrm>
            <a:off x="562614" y="120524"/>
            <a:ext cx="77057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b="1" dirty="0" smtClean="0">
                <a:solidFill>
                  <a:srgbClr val="1F497D"/>
                </a:solidFill>
                <a:latin typeface="Calibri" panose="020F0502020204030204" pitchFamily="34" charset="0"/>
              </a:rPr>
              <a:t>The transition between regimes is determined by the balance of dominant stresses</a:t>
            </a:r>
            <a:endParaRPr lang="en-US" altLang="es-ES" b="1" dirty="0">
              <a:solidFill>
                <a:srgbClr val="1F497D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altLang="es-ES" b="1" dirty="0">
                <a:solidFill>
                  <a:srgbClr val="1F497D"/>
                </a:solidFill>
                <a:latin typeface="Calibri" panose="020F0502020204030204" pitchFamily="34" charset="0"/>
              </a:rPr>
              <a:t>  </a:t>
            </a:r>
          </a:p>
        </p:txBody>
      </p:sp>
      <p:sp>
        <p:nvSpPr>
          <p:cNvPr id="8202" name="14 CuadroTexto"/>
          <p:cNvSpPr txBox="1">
            <a:spLocks noChangeArrowheads="1"/>
          </p:cNvSpPr>
          <p:nvPr/>
        </p:nvSpPr>
        <p:spPr bwMode="auto">
          <a:xfrm>
            <a:off x="1331913" y="5661025"/>
            <a:ext cx="1841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es-ES" sz="2000" b="1">
              <a:latin typeface="Calibri" panose="020F050202020403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1019036" y="1116777"/>
            <a:ext cx="60324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anose="020F0502020204030204" pitchFamily="34" charset="0"/>
              </a:rPr>
              <a:t>Plastic regime: stresses are independent of velocity </a:t>
            </a:r>
            <a:endParaRPr lang="en-US" sz="2000" b="1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CuadroTexto 2"/>
              <p:cNvSpPr txBox="1"/>
              <p:nvPr/>
            </p:nvSpPr>
            <p:spPr>
              <a:xfrm>
                <a:off x="2202346" y="1662585"/>
                <a:ext cx="185557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𝑔h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2346" y="1662585"/>
                <a:ext cx="1855573" cy="369332"/>
              </a:xfrm>
              <a:prstGeom prst="rect">
                <a:avLst/>
              </a:prstGeom>
              <a:blipFill rotWithShape="0">
                <a:blip r:embed="rId2" cstate="print"/>
                <a:stretch>
                  <a:fillRect l="-2951" r="-328" b="-366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uadroTexto 12"/>
          <p:cNvSpPr txBox="1"/>
          <p:nvPr/>
        </p:nvSpPr>
        <p:spPr>
          <a:xfrm>
            <a:off x="986933" y="2251228"/>
            <a:ext cx="72978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anose="020F0502020204030204" pitchFamily="34" charset="0"/>
              </a:rPr>
              <a:t>Inertial regime: collision between grains is the dominant momentum transport mechanism</a:t>
            </a:r>
            <a:endParaRPr lang="en-US" sz="2000" b="1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4" name="CuadroTexto 13"/>
              <p:cNvSpPr txBox="1"/>
              <p:nvPr/>
            </p:nvSpPr>
            <p:spPr>
              <a:xfrm>
                <a:off x="3851920" y="3172749"/>
                <a:ext cx="2041008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sSubSup>
                        <m:sSubSup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𝑈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3172749"/>
                <a:ext cx="2041008" cy="405304"/>
              </a:xfrm>
              <a:prstGeom prst="rect">
                <a:avLst/>
              </a:prstGeom>
              <a:blipFill rotWithShape="0">
                <a:blip r:embed="rId3" cstate="print"/>
                <a:stretch>
                  <a:fillRect l="-1493" r="-597" b="-2537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uadroTexto 14"/>
          <p:cNvSpPr txBox="1"/>
          <p:nvPr/>
        </p:nvSpPr>
        <p:spPr>
          <a:xfrm>
            <a:off x="984975" y="3864855"/>
            <a:ext cx="72978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anose="020F0502020204030204" pitchFamily="34" charset="0"/>
              </a:rPr>
              <a:t>Fluidization: the interstitial fluid is the agent of transfer of momentum</a:t>
            </a:r>
            <a:endParaRPr lang="en-US" sz="2000" b="1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6" name="CuadroTexto 15"/>
              <p:cNvSpPr txBox="1"/>
              <p:nvPr/>
            </p:nvSpPr>
            <p:spPr>
              <a:xfrm>
                <a:off x="5004048" y="1632289"/>
                <a:ext cx="1403654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s-ES" dirty="0">
                          <a:latin typeface="Cambria Math" panose="02040503050406030204" pitchFamily="18" charset="0"/>
                        </a:rPr>
                        <m:t>~</m:t>
                      </m:r>
                      <m:sSub>
                        <m:sSubPr>
                          <m:ctrlPr>
                            <a:rPr lang="es-ES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s-ES" b="0" i="1" dirty="0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sub>
                      </m:sSub>
                      <m:r>
                        <a:rPr lang="es-ES" b="0" i="1" dirty="0" smtClean="0">
                          <a:latin typeface="Cambria Math" panose="02040503050406030204" pitchFamily="18" charset="0"/>
                        </a:rPr>
                        <m:t>/</m:t>
                      </m:r>
                      <m:sSubSup>
                        <m:sSubSupPr>
                          <m:ctrlPr>
                            <a:rPr lang="es-ES" b="0" i="1" dirty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0" i="1" dirty="0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s-ES" b="0" i="1" dirty="0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s-ES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4048" y="1632289"/>
                <a:ext cx="1403654" cy="405304"/>
              </a:xfrm>
              <a:prstGeom prst="rect">
                <a:avLst/>
              </a:prstGeom>
              <a:blipFill rotWithShape="0">
                <a:blip r:embed="rId4" cstate="print"/>
                <a:stretch>
                  <a:fillRect l="-2174" r="-1739" b="-2575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4" name="CuadroTexto 3"/>
              <p:cNvSpPr txBox="1"/>
              <p:nvPr/>
            </p:nvSpPr>
            <p:spPr>
              <a:xfrm>
                <a:off x="2927319" y="4932217"/>
                <a:ext cx="3926588" cy="4053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𝑈</m:t>
                      </m:r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(1−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p>
                        <m:sSup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sSubSup>
                        <m:sSubSup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  <m:sup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bSup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7319" y="4932217"/>
                <a:ext cx="3926588" cy="405304"/>
              </a:xfrm>
              <a:prstGeom prst="rect">
                <a:avLst/>
              </a:prstGeom>
              <a:blipFill rotWithShape="0">
                <a:blip r:embed="rId5" cstate="print"/>
                <a:stretch>
                  <a:fillRect b="-2537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CuadroTexto 17"/>
          <p:cNvSpPr txBox="1"/>
          <p:nvPr/>
        </p:nvSpPr>
        <p:spPr>
          <a:xfrm>
            <a:off x="1019036" y="5507107"/>
            <a:ext cx="72978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alibri" panose="020F0502020204030204" pitchFamily="34" charset="0"/>
              </a:rPr>
              <a:t>Suspension: particles are entrained by the fluid</a:t>
            </a:r>
            <a:endParaRPr lang="en-US" sz="2000" b="1" dirty="0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5" name="CuadroTexto 4"/>
              <p:cNvSpPr txBox="1"/>
              <p:nvPr/>
            </p:nvSpPr>
            <p:spPr>
              <a:xfrm>
                <a:off x="3496927" y="6094620"/>
                <a:ext cx="1534844" cy="3978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s-ES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es-E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𝜋𝜂</m:t>
                      </m:r>
                      <m:sSub>
                        <m:sSubPr>
                          <m:ctrlP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s-E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s-ES" dirty="0"/>
              </a:p>
            </p:txBody>
          </p:sp>
        </mc:Choice>
        <mc:Fallback>
          <p:sp>
            <p:nvSpPr>
              <p:cNvPr id="5" name="Cuadro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6927" y="6094620"/>
                <a:ext cx="1534844" cy="397866"/>
              </a:xfrm>
              <a:prstGeom prst="rect">
                <a:avLst/>
              </a:prstGeom>
              <a:blipFill rotWithShape="0">
                <a:blip r:embed="rId6" cstate="print"/>
                <a:stretch>
                  <a:fillRect l="-4382" r="-1594" b="-20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Nat1b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8175" y="908050"/>
            <a:ext cx="5472113" cy="525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>
          <a:xfrm>
            <a:off x="179388" y="115888"/>
            <a:ext cx="6696075" cy="747712"/>
          </a:xfrm>
        </p:spPr>
        <p:txBody>
          <a:bodyPr/>
          <a:lstStyle/>
          <a:p>
            <a:r>
              <a:rPr lang="en-GB" altLang="es-ES" sz="2400" b="1" smtClean="0">
                <a:solidFill>
                  <a:srgbClr val="1F497D"/>
                </a:solidFill>
                <a:latin typeface="Calibri" panose="020F0502020204030204" pitchFamily="34" charset="0"/>
              </a:rPr>
              <a:t>Flow régimes boundaries in granular materials</a:t>
            </a:r>
          </a:p>
        </p:txBody>
      </p:sp>
      <p:sp>
        <p:nvSpPr>
          <p:cNvPr id="17412" name="Line 10"/>
          <p:cNvSpPr>
            <a:spLocks noChangeShapeType="1"/>
          </p:cNvSpPr>
          <p:nvPr/>
        </p:nvSpPr>
        <p:spPr bwMode="auto">
          <a:xfrm flipV="1">
            <a:off x="4284663" y="2852738"/>
            <a:ext cx="0" cy="3352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s-ES"/>
          </a:p>
        </p:txBody>
      </p:sp>
      <p:sp>
        <p:nvSpPr>
          <p:cNvPr id="17413" name="Text Box 11"/>
          <p:cNvSpPr txBox="1">
            <a:spLocks noChangeArrowheads="1"/>
          </p:cNvSpPr>
          <p:nvPr/>
        </p:nvSpPr>
        <p:spPr bwMode="auto">
          <a:xfrm>
            <a:off x="2700338" y="6237288"/>
            <a:ext cx="2266950" cy="4000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s-ES" sz="2000" b="1">
                <a:latin typeface="Calibri" panose="020F0502020204030204" pitchFamily="34" charset="0"/>
              </a:rPr>
              <a:t>Fine particles</a:t>
            </a:r>
          </a:p>
        </p:txBody>
      </p:sp>
      <p:sp>
        <p:nvSpPr>
          <p:cNvPr id="17414" name="Line 13"/>
          <p:cNvSpPr>
            <a:spLocks noChangeShapeType="1"/>
          </p:cNvSpPr>
          <p:nvPr/>
        </p:nvSpPr>
        <p:spPr bwMode="auto">
          <a:xfrm flipV="1">
            <a:off x="6732588" y="2852738"/>
            <a:ext cx="0" cy="33528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s-ES"/>
          </a:p>
        </p:txBody>
      </p:sp>
      <p:sp>
        <p:nvSpPr>
          <p:cNvPr id="17415" name="Text Box 14"/>
          <p:cNvSpPr txBox="1">
            <a:spLocks noChangeArrowheads="1"/>
          </p:cNvSpPr>
          <p:nvPr/>
        </p:nvSpPr>
        <p:spPr bwMode="auto">
          <a:xfrm>
            <a:off x="5435600" y="6251575"/>
            <a:ext cx="2376488" cy="4000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s-ES" sz="2000" b="1">
                <a:latin typeface="Calibri" panose="020F0502020204030204" pitchFamily="34" charset="0"/>
              </a:rPr>
              <a:t>Coarse particles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tambor-arenar-pr2.wmv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link="rId5"/>
              </p:ext>
            </p:ext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191" y="1484784"/>
            <a:ext cx="3587818" cy="2689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tambor-toner-pr2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xmlns="" r:link="rId7"/>
              </p:ext>
            </p:ext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3584639" cy="2689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6" name="Rectangle 8"/>
          <p:cNvSpPr>
            <a:spLocks noChangeArrowheads="1"/>
          </p:cNvSpPr>
          <p:nvPr/>
        </p:nvSpPr>
        <p:spPr bwMode="auto">
          <a:xfrm>
            <a:off x="900114" y="4600104"/>
            <a:ext cx="266377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sz="2000" b="1" dirty="0" smtClean="0">
                <a:latin typeface="Calibri" panose="020F0502020204030204" pitchFamily="34" charset="0"/>
              </a:rPr>
              <a:t>Sand: Inertial regime</a:t>
            </a:r>
            <a:endParaRPr lang="en-US" altLang="es-ES" sz="2000" b="1" dirty="0">
              <a:latin typeface="Calibri" panose="020F0502020204030204" pitchFamily="34" charset="0"/>
            </a:endParaRPr>
          </a:p>
        </p:txBody>
      </p:sp>
      <p:sp>
        <p:nvSpPr>
          <p:cNvPr id="4108" name="Rectangle 10"/>
          <p:cNvSpPr>
            <a:spLocks noChangeArrowheads="1"/>
          </p:cNvSpPr>
          <p:nvPr/>
        </p:nvSpPr>
        <p:spPr bwMode="auto">
          <a:xfrm>
            <a:off x="5796136" y="4594304"/>
            <a:ext cx="244919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fr-FR" altLang="es-ES" sz="2000" b="1" dirty="0" smtClean="0">
                <a:latin typeface="Calibri" panose="020F0502020204030204" pitchFamily="34" charset="0"/>
              </a:rPr>
              <a:t>Toner: fluidisation </a:t>
            </a:r>
            <a:endParaRPr lang="fr-FR" altLang="es-ES" sz="2000" b="1" dirty="0">
              <a:latin typeface="Calibri" panose="020F0502020204030204" pitchFamily="34" charset="0"/>
            </a:endParaRPr>
          </a:p>
        </p:txBody>
      </p:sp>
      <p:sp>
        <p:nvSpPr>
          <p:cNvPr id="4109" name="Text Box 16"/>
          <p:cNvSpPr txBox="1">
            <a:spLocks noChangeArrowheads="1"/>
          </p:cNvSpPr>
          <p:nvPr/>
        </p:nvSpPr>
        <p:spPr bwMode="auto">
          <a:xfrm>
            <a:off x="900113" y="260350"/>
            <a:ext cx="34210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b="1">
                <a:solidFill>
                  <a:srgbClr val="1F497D"/>
                </a:solidFill>
                <a:latin typeface="Calibri" panose="020F0502020204030204" pitchFamily="34" charset="0"/>
              </a:rPr>
              <a:t>Example: a rotating drum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 nodeType="clickPar">
                      <p:stCondLst>
                        <p:cond delay="0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green hour glas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8538" y="908050"/>
            <a:ext cx="4248150" cy="424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2 CuadroTexto"/>
          <p:cNvSpPr txBox="1">
            <a:spLocks noChangeArrowheads="1"/>
          </p:cNvSpPr>
          <p:nvPr/>
        </p:nvSpPr>
        <p:spPr bwMode="auto">
          <a:xfrm>
            <a:off x="395536" y="237646"/>
            <a:ext cx="180690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sz="2800" b="1" dirty="0" smtClean="0">
                <a:solidFill>
                  <a:srgbClr val="1F497D"/>
                </a:solidFill>
                <a:latin typeface="Calibri" panose="020F0502020204030204" pitchFamily="34" charset="0"/>
              </a:rPr>
              <a:t>Conclusion</a:t>
            </a:r>
            <a:endParaRPr lang="en-US" altLang="es-ES" sz="2800" b="1" dirty="0">
              <a:solidFill>
                <a:srgbClr val="1F497D"/>
              </a:solidFill>
              <a:latin typeface="Calibri" panose="020F0502020204030204" pitchFamily="34" charset="0"/>
            </a:endParaRPr>
          </a:p>
        </p:txBody>
      </p:sp>
      <p:sp>
        <p:nvSpPr>
          <p:cNvPr id="19460" name="3 CuadroTexto"/>
          <p:cNvSpPr txBox="1">
            <a:spLocks noChangeArrowheads="1"/>
          </p:cNvSpPr>
          <p:nvPr/>
        </p:nvSpPr>
        <p:spPr bwMode="auto">
          <a:xfrm>
            <a:off x="971550" y="5300663"/>
            <a:ext cx="731678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en-US" altLang="es-ES" sz="2800" b="1">
                <a:solidFill>
                  <a:srgbClr val="FF0000"/>
                </a:solidFill>
                <a:latin typeface="Calibri" panose="020F0502020204030204" pitchFamily="34" charset="0"/>
              </a:rPr>
              <a:t>It is impossible to make an hourglass with flour!</a:t>
            </a:r>
          </a:p>
          <a:p>
            <a:pPr algn="ctr" eaLnBrk="1" hangingPunct="1"/>
            <a:r>
              <a:rPr lang="en-US" altLang="es-ES" sz="2000" b="1">
                <a:latin typeface="Calibri" panose="020F0502020204030204" pitchFamily="34" charset="0"/>
              </a:rPr>
              <a:t>(because fine powders do not exhibit inertial flow)</a:t>
            </a:r>
          </a:p>
        </p:txBody>
      </p:sp>
      <p:pic>
        <p:nvPicPr>
          <p:cNvPr id="19461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-1039495">
            <a:off x="3879850" y="1155700"/>
            <a:ext cx="893763" cy="129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7 CuadroTexto"/>
          <p:cNvSpPr txBox="1">
            <a:spLocks noChangeArrowheads="1"/>
          </p:cNvSpPr>
          <p:nvPr/>
        </p:nvSpPr>
        <p:spPr bwMode="auto">
          <a:xfrm>
            <a:off x="1403648" y="404664"/>
            <a:ext cx="529396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b="1" dirty="0" err="1" smtClean="0">
                <a:solidFill>
                  <a:srgbClr val="1F497D"/>
                </a:solidFill>
                <a:latin typeface="Calibri" panose="020F0502020204030204" pitchFamily="34" charset="0"/>
              </a:rPr>
              <a:t>Electrohydrodynamics</a:t>
            </a:r>
            <a:r>
              <a:rPr lang="en-US" altLang="es-ES" b="1" dirty="0" smtClean="0">
                <a:solidFill>
                  <a:srgbClr val="1F497D"/>
                </a:solidFill>
                <a:latin typeface="Calibri" panose="020F0502020204030204" pitchFamily="34" charset="0"/>
              </a:rPr>
              <a:t> in </a:t>
            </a:r>
            <a:r>
              <a:rPr lang="en-US" altLang="es-ES" b="1" dirty="0" err="1" smtClean="0">
                <a:solidFill>
                  <a:srgbClr val="1F497D"/>
                </a:solidFill>
                <a:latin typeface="Calibri" panose="020F0502020204030204" pitchFamily="34" charset="0"/>
              </a:rPr>
              <a:t>microsystems</a:t>
            </a:r>
            <a:r>
              <a:rPr lang="en-US" altLang="es-ES" b="1" dirty="0" smtClean="0">
                <a:solidFill>
                  <a:srgbClr val="1F497D"/>
                </a:solidFill>
                <a:latin typeface="Calibri" panose="020F0502020204030204" pitchFamily="34" charset="0"/>
              </a:rPr>
              <a:t> </a:t>
            </a:r>
            <a:endParaRPr lang="en-US" altLang="es-ES" b="1" dirty="0">
              <a:solidFill>
                <a:srgbClr val="1F497D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altLang="es-ES" b="1" dirty="0">
                <a:solidFill>
                  <a:srgbClr val="1F497D"/>
                </a:solidFill>
                <a:latin typeface="Calibri" panose="020F0502020204030204" pitchFamily="34" charset="0"/>
              </a:rPr>
              <a:t>  </a:t>
            </a:r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1691680" y="1268760"/>
            <a:ext cx="5562600" cy="2039938"/>
            <a:chOff x="742" y="1115"/>
            <a:chExt cx="3108" cy="930"/>
          </a:xfrm>
        </p:grpSpPr>
        <p:pic>
          <p:nvPicPr>
            <p:cNvPr id="5" name="Picture 1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42" y="1115"/>
              <a:ext cx="1398" cy="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2" y="1115"/>
              <a:ext cx="1398" cy="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Ag NW ROT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627784" y="3861048"/>
            <a:ext cx="3528392" cy="26462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587375"/>
          </a:xfrm>
        </p:spPr>
        <p:txBody>
          <a:bodyPr/>
          <a:lstStyle/>
          <a:p>
            <a:pPr eaLnBrk="1" hangingPunct="1"/>
            <a:r>
              <a:rPr lang="en-US" altLang="es-ES" sz="2400" b="1" dirty="0" smtClean="0">
                <a:solidFill>
                  <a:srgbClr val="1F497D"/>
                </a:solidFill>
                <a:latin typeface="Calibri" panose="020F0502020204030204" pitchFamily="34" charset="0"/>
              </a:rPr>
              <a:t>Epilogue</a:t>
            </a:r>
          </a:p>
        </p:txBody>
      </p:sp>
      <p:sp>
        <p:nvSpPr>
          <p:cNvPr id="18435" name="3 CuadroTexto"/>
          <p:cNvSpPr txBox="1">
            <a:spLocks noChangeArrowheads="1"/>
          </p:cNvSpPr>
          <p:nvPr/>
        </p:nvSpPr>
        <p:spPr bwMode="auto">
          <a:xfrm>
            <a:off x="971600" y="1628800"/>
            <a:ext cx="6696075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ES" sz="2000" b="1" dirty="0" smtClean="0">
                <a:latin typeface="Calibri" panose="020F0502020204030204" pitchFamily="34" charset="0"/>
              </a:rPr>
              <a:t>Antonio co-authored more than 350 papers with more than 7800 </a:t>
            </a:r>
            <a:r>
              <a:rPr lang="en-US" altLang="es-ES" sz="2000" b="1" dirty="0" smtClean="0">
                <a:latin typeface="Calibri" panose="020F0502020204030204" pitchFamily="34" charset="0"/>
              </a:rPr>
              <a:t>citations (after Google Scholar).</a:t>
            </a:r>
            <a:endParaRPr lang="en-US" altLang="es-ES" sz="2000" b="1" dirty="0" smtClean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s-ES" sz="2000" b="1" dirty="0" smtClean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ES" sz="2000" b="1" dirty="0" smtClean="0">
                <a:latin typeface="Calibri" panose="020F0502020204030204" pitchFamily="34" charset="0"/>
              </a:rPr>
              <a:t>He worked in </a:t>
            </a:r>
            <a:r>
              <a:rPr lang="en-US" altLang="es-ES" sz="2000" b="1" dirty="0" err="1" smtClean="0">
                <a:latin typeface="Calibri" panose="020F0502020204030204" pitchFamily="34" charset="0"/>
              </a:rPr>
              <a:t>Electrohydrodynamics</a:t>
            </a:r>
            <a:r>
              <a:rPr lang="en-US" altLang="es-ES" sz="2000" b="1" dirty="0" smtClean="0">
                <a:latin typeface="Calibri" panose="020F0502020204030204" pitchFamily="34" charset="0"/>
              </a:rPr>
              <a:t>, gas discharge and cohesive granular materials.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s-ES" sz="2000" b="1" dirty="0" smtClean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en-US" altLang="es-ES" sz="2000" b="1" dirty="0" smtClean="0">
                <a:latin typeface="Calibri" panose="020F0502020204030204" pitchFamily="34" charset="0"/>
              </a:rPr>
              <a:t>Antonio always looked for the basic </a:t>
            </a:r>
            <a:r>
              <a:rPr lang="en-US" altLang="es-ES" sz="2000" b="1" dirty="0" smtClean="0">
                <a:latin typeface="Calibri" panose="020F0502020204030204" pitchFamily="34" charset="0"/>
              </a:rPr>
              <a:t>understanding and </a:t>
            </a:r>
            <a:r>
              <a:rPr lang="en-US" altLang="es-ES" sz="2000" b="1" dirty="0" err="1" smtClean="0">
                <a:latin typeface="Calibri" panose="020F0502020204030204" pitchFamily="34" charset="0"/>
              </a:rPr>
              <a:t>modelling</a:t>
            </a:r>
            <a:r>
              <a:rPr lang="en-US" altLang="es-ES" sz="2000" b="1" dirty="0" smtClean="0">
                <a:latin typeface="Calibri" panose="020F0502020204030204" pitchFamily="34" charset="0"/>
              </a:rPr>
              <a:t> </a:t>
            </a:r>
            <a:r>
              <a:rPr lang="en-US" altLang="es-ES" sz="2000" b="1" dirty="0" smtClean="0">
                <a:latin typeface="Calibri" panose="020F0502020204030204" pitchFamily="34" charset="0"/>
              </a:rPr>
              <a:t>of the phenomena.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s-ES" sz="2000" b="1" dirty="0" smtClean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s-ES" sz="2000" b="1" dirty="0">
              <a:latin typeface="Calibri" panose="020F0502020204030204" pitchFamily="34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endParaRPr lang="en-US" altLang="es-ES" sz="2000" b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88011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861048"/>
            <a:ext cx="45434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7 CuadroTexto"/>
          <p:cNvSpPr txBox="1">
            <a:spLocks noChangeArrowheads="1"/>
          </p:cNvSpPr>
          <p:nvPr/>
        </p:nvSpPr>
        <p:spPr bwMode="auto">
          <a:xfrm>
            <a:off x="611188" y="333375"/>
            <a:ext cx="77057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s-ES" b="1" dirty="0" smtClean="0">
                <a:solidFill>
                  <a:srgbClr val="1F497D"/>
                </a:solidFill>
                <a:latin typeface="Calibri" panose="020F0502020204030204" pitchFamily="34" charset="0"/>
              </a:rPr>
              <a:t>AC Electric-Field-Induced Fluid Flow in Microelectrodes</a:t>
            </a:r>
            <a:endParaRPr lang="en-US" altLang="es-ES" b="1" dirty="0">
              <a:solidFill>
                <a:srgbClr val="1F497D"/>
              </a:solidFill>
              <a:latin typeface="Calibri" panose="020F0502020204030204" pitchFamily="34" charset="0"/>
            </a:endParaRPr>
          </a:p>
          <a:p>
            <a:pPr eaLnBrk="1" hangingPunct="1"/>
            <a:r>
              <a:rPr lang="en-US" altLang="es-ES" b="1" dirty="0">
                <a:solidFill>
                  <a:srgbClr val="1F497D"/>
                </a:solidFill>
                <a:latin typeface="Calibri" panose="020F0502020204030204" pitchFamily="34" charset="0"/>
              </a:rPr>
              <a:t> 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251520" y="4581128"/>
            <a:ext cx="34216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altLang="es-E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Citations 298 (17 in 2015)</a:t>
            </a:r>
            <a:endParaRPr lang="en-US" altLang="es-E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88640"/>
            <a:ext cx="5614392" cy="1143000"/>
          </a:xfrm>
        </p:spPr>
        <p:txBody>
          <a:bodyPr>
            <a:noAutofit/>
          </a:bodyPr>
          <a:lstStyle/>
          <a:p>
            <a:pPr algn="l"/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Fluid </a:t>
            </a:r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flow</a:t>
            </a:r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 at </a:t>
            </a:r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low</a:t>
            </a:r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voltage</a:t>
            </a:r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 and </a:t>
            </a:r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frequencies</a:t>
            </a:r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is</a:t>
            </a:r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induced</a:t>
            </a:r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on</a:t>
            </a:r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microelectrode</a:t>
            </a:r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surface</a:t>
            </a:r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 </a:t>
            </a:r>
            <a:endParaRPr lang="es-ES" sz="2400" b="1" dirty="0">
              <a:solidFill>
                <a:srgbClr val="1F497D"/>
              </a:solidFill>
              <a:latin typeface="Calibri" pitchFamily="34" charset="0"/>
            </a:endParaRPr>
          </a:p>
        </p:txBody>
      </p:sp>
      <p:sp>
        <p:nvSpPr>
          <p:cNvPr id="14" name="Text Box 194"/>
          <p:cNvSpPr txBox="1">
            <a:spLocks noChangeArrowheads="1"/>
          </p:cNvSpPr>
          <p:nvPr/>
        </p:nvSpPr>
        <p:spPr bwMode="auto">
          <a:xfrm>
            <a:off x="251520" y="1556792"/>
            <a:ext cx="4537075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 b="0" dirty="0">
                <a:latin typeface="Tahoma" pitchFamily="34" charset="0"/>
              </a:rPr>
              <a:t> </a:t>
            </a:r>
            <a:r>
              <a:rPr lang="en-GB" sz="2000" b="1" dirty="0">
                <a:latin typeface="Calibri" pitchFamily="34" charset="0"/>
              </a:rPr>
              <a:t>Saline solutions in water:</a:t>
            </a:r>
          </a:p>
          <a:p>
            <a:r>
              <a:rPr lang="en-GB" b="0" i="1" dirty="0" smtClean="0">
                <a:latin typeface="Cambria Math" pitchFamily="18" charset="0"/>
                <a:ea typeface="Cambria Math" pitchFamily="18" charset="0"/>
              </a:rPr>
              <a:t>    </a:t>
            </a:r>
            <a:r>
              <a:rPr lang="en-GB" sz="2000" b="0" i="1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en-GB" sz="2000" b="0" dirty="0" smtClean="0">
                <a:latin typeface="Tahoma" pitchFamily="34" charset="0"/>
              </a:rPr>
              <a:t>  </a:t>
            </a:r>
            <a:r>
              <a:rPr lang="en-GB" sz="2000" dirty="0" smtClean="0">
                <a:latin typeface="Tahoma" pitchFamily="34" charset="0"/>
              </a:rPr>
              <a:t>&lt;</a:t>
            </a:r>
            <a:r>
              <a:rPr lang="en-GB" sz="2000" b="0" dirty="0" smtClean="0">
                <a:latin typeface="Tahoma" pitchFamily="34" charset="0"/>
              </a:rPr>
              <a:t> 0.1 M</a:t>
            </a:r>
            <a:endParaRPr lang="en-GB" b="0" dirty="0">
              <a:latin typeface="Tahoma" pitchFamily="34" charset="0"/>
            </a:endParaRPr>
          </a:p>
          <a:p>
            <a:pPr>
              <a:buFontTx/>
              <a:buChar char="•"/>
            </a:pPr>
            <a:r>
              <a:rPr lang="en-GB" b="0" dirty="0">
                <a:latin typeface="Tahoma" pitchFamily="34" charset="0"/>
              </a:rPr>
              <a:t> </a:t>
            </a:r>
            <a:r>
              <a:rPr lang="en-GB" sz="2000" b="1" dirty="0">
                <a:latin typeface="Calibri" pitchFamily="34" charset="0"/>
              </a:rPr>
              <a:t>Typical length    </a:t>
            </a:r>
            <a:r>
              <a:rPr lang="en-GB" sz="2000" i="1" dirty="0">
                <a:latin typeface="Tahoma" pitchFamily="34" charset="0"/>
              </a:rPr>
              <a:t>L</a:t>
            </a:r>
            <a:r>
              <a:rPr lang="en-GB" sz="2000" dirty="0">
                <a:latin typeface="Symbol" pitchFamily="18" charset="2"/>
              </a:rPr>
              <a:t> </a:t>
            </a:r>
            <a:r>
              <a:rPr lang="en-GB" sz="2000" dirty="0">
                <a:latin typeface="Tahoma" pitchFamily="34" charset="0"/>
              </a:rPr>
              <a:t>~ 1 to 100 </a:t>
            </a:r>
            <a:r>
              <a:rPr lang="en-GB" sz="2000" i="1" dirty="0">
                <a:latin typeface="Symbol" pitchFamily="18" charset="2"/>
              </a:rPr>
              <a:t>m </a:t>
            </a:r>
            <a:r>
              <a:rPr lang="en-GB" sz="2000" dirty="0" err="1">
                <a:latin typeface="Tahoma" pitchFamily="34" charset="0"/>
              </a:rPr>
              <a:t>m</a:t>
            </a:r>
            <a:endParaRPr lang="en-GB" sz="2000" dirty="0">
              <a:latin typeface="Tahoma" pitchFamily="34" charset="0"/>
            </a:endParaRPr>
          </a:p>
          <a:p>
            <a:pPr>
              <a:buFontTx/>
              <a:buChar char="•"/>
            </a:pPr>
            <a:endParaRPr lang="en-GB" b="0" dirty="0">
              <a:latin typeface="Tahoma" pitchFamily="34" charset="0"/>
            </a:endParaRPr>
          </a:p>
          <a:p>
            <a:pPr>
              <a:buFontTx/>
              <a:buChar char="•"/>
            </a:pPr>
            <a:r>
              <a:rPr lang="en-GB" b="0" dirty="0">
                <a:latin typeface="Tahoma" pitchFamily="34" charset="0"/>
              </a:rPr>
              <a:t> </a:t>
            </a:r>
            <a:r>
              <a:rPr lang="en-GB" sz="2000" b="1" dirty="0">
                <a:latin typeface="Calibri" pitchFamily="34" charset="0"/>
              </a:rPr>
              <a:t>Debye length  </a:t>
            </a:r>
            <a:r>
              <a:rPr lang="en-GB" sz="2000" b="0" dirty="0" err="1" smtClean="0">
                <a:latin typeface="Symbol" pitchFamily="18" charset="2"/>
              </a:rPr>
              <a:t>l</a:t>
            </a:r>
            <a:r>
              <a:rPr lang="en-GB" sz="2000" b="0" baseline="-25000" dirty="0" err="1" smtClean="0">
                <a:latin typeface="Tahoma" pitchFamily="34" charset="0"/>
              </a:rPr>
              <a:t>D</a:t>
            </a:r>
            <a:r>
              <a:rPr lang="en-GB" sz="2000" b="0" baseline="-25000" dirty="0" smtClean="0">
                <a:latin typeface="Tahoma" pitchFamily="34" charset="0"/>
              </a:rPr>
              <a:t> </a:t>
            </a:r>
            <a:r>
              <a:rPr lang="en-GB" sz="2000" b="0" dirty="0">
                <a:latin typeface="Tahoma" pitchFamily="34" charset="0"/>
              </a:rPr>
              <a:t>~ 5 nm to 50 nm</a:t>
            </a:r>
          </a:p>
          <a:p>
            <a:endParaRPr lang="en-GB" b="0" dirty="0">
              <a:latin typeface="Tahoma" pitchFamily="34" charset="0"/>
            </a:endParaRPr>
          </a:p>
          <a:p>
            <a:pPr>
              <a:buFontTx/>
              <a:buChar char="•"/>
            </a:pPr>
            <a:r>
              <a:rPr lang="en-GB" b="0" dirty="0">
                <a:latin typeface="Tahoma" pitchFamily="34" charset="0"/>
              </a:rPr>
              <a:t> </a:t>
            </a:r>
            <a:r>
              <a:rPr lang="en-GB" sz="2000" b="1" dirty="0">
                <a:latin typeface="Calibri" pitchFamily="34" charset="0"/>
              </a:rPr>
              <a:t>Signals from    </a:t>
            </a:r>
            <a:r>
              <a:rPr lang="en-GB" sz="2000" dirty="0">
                <a:latin typeface="Calibri" pitchFamily="34" charset="0"/>
              </a:rPr>
              <a:t>0 to 5 </a:t>
            </a:r>
            <a:r>
              <a:rPr lang="en-GB" sz="2000" dirty="0" smtClean="0">
                <a:latin typeface="Calibri" pitchFamily="34" charset="0"/>
              </a:rPr>
              <a:t>Volts </a:t>
            </a:r>
            <a:endParaRPr lang="en-GB" sz="2000" dirty="0">
              <a:latin typeface="Calibri" pitchFamily="34" charset="0"/>
            </a:endParaRPr>
          </a:p>
          <a:p>
            <a:r>
              <a:rPr lang="en-GB" dirty="0" smtClean="0">
                <a:latin typeface="Tahoma" pitchFamily="34" charset="0"/>
              </a:rPr>
              <a:t>   </a:t>
            </a:r>
            <a:r>
              <a:rPr lang="en-GB" sz="2000" b="0" dirty="0" smtClean="0">
                <a:latin typeface="Calibri" pitchFamily="34" charset="0"/>
              </a:rPr>
              <a:t>E </a:t>
            </a:r>
            <a:r>
              <a:rPr lang="en-GB" sz="2000" b="0" dirty="0">
                <a:latin typeface="Calibri" pitchFamily="34" charset="0"/>
              </a:rPr>
              <a:t>~ 10</a:t>
            </a:r>
            <a:r>
              <a:rPr lang="en-GB" sz="2000" b="0" baseline="30000" dirty="0">
                <a:latin typeface="Calibri" pitchFamily="34" charset="0"/>
              </a:rPr>
              <a:t>4</a:t>
            </a:r>
            <a:r>
              <a:rPr lang="en-GB" sz="2000" b="0" dirty="0">
                <a:latin typeface="Calibri" pitchFamily="34" charset="0"/>
              </a:rPr>
              <a:t> -10</a:t>
            </a:r>
            <a:r>
              <a:rPr lang="en-GB" sz="2000" b="0" baseline="30000" dirty="0">
                <a:latin typeface="Calibri" pitchFamily="34" charset="0"/>
              </a:rPr>
              <a:t>5</a:t>
            </a:r>
            <a:r>
              <a:rPr lang="en-GB" sz="2000" b="0" dirty="0">
                <a:latin typeface="Calibri" pitchFamily="34" charset="0"/>
              </a:rPr>
              <a:t>  V/m</a:t>
            </a:r>
          </a:p>
          <a:p>
            <a:endParaRPr lang="en-GB" b="0" dirty="0">
              <a:latin typeface="Tahoma" pitchFamily="34" charset="0"/>
            </a:endParaRPr>
          </a:p>
          <a:p>
            <a:pPr>
              <a:buFontTx/>
              <a:buChar char="•"/>
            </a:pPr>
            <a:r>
              <a:rPr lang="en-GB" b="0" dirty="0">
                <a:latin typeface="Tahoma" pitchFamily="34" charset="0"/>
              </a:rPr>
              <a:t> </a:t>
            </a:r>
            <a:r>
              <a:rPr lang="en-GB" sz="2000" b="1" dirty="0">
                <a:latin typeface="Calibri" pitchFamily="34" charset="0"/>
              </a:rPr>
              <a:t>Frequency range: </a:t>
            </a:r>
            <a:endParaRPr lang="en-GB" sz="2000" b="1" dirty="0" smtClean="0">
              <a:latin typeface="Calibri" pitchFamily="34" charset="0"/>
            </a:endParaRPr>
          </a:p>
          <a:p>
            <a:r>
              <a:rPr lang="en-GB" sz="2000" b="0" i="1" dirty="0" smtClean="0">
                <a:latin typeface="Tahoma" pitchFamily="34" charset="0"/>
              </a:rPr>
              <a:t>   f</a:t>
            </a:r>
            <a:r>
              <a:rPr lang="en-GB" sz="2000" b="0" dirty="0" smtClean="0">
                <a:latin typeface="Tahoma" pitchFamily="34" charset="0"/>
              </a:rPr>
              <a:t> </a:t>
            </a:r>
            <a:r>
              <a:rPr lang="en-GB" sz="2000" b="0" dirty="0">
                <a:latin typeface="Tahoma" pitchFamily="34" charset="0"/>
              </a:rPr>
              <a:t>= 10</a:t>
            </a:r>
            <a:r>
              <a:rPr lang="en-GB" sz="2000" b="0" baseline="30000" dirty="0">
                <a:latin typeface="Tahoma" pitchFamily="34" charset="0"/>
              </a:rPr>
              <a:t>2</a:t>
            </a:r>
            <a:r>
              <a:rPr lang="en-GB" sz="2000" b="0" dirty="0">
                <a:latin typeface="Tahoma" pitchFamily="34" charset="0"/>
              </a:rPr>
              <a:t>  to 10</a:t>
            </a:r>
            <a:r>
              <a:rPr lang="en-GB" sz="2000" b="0" baseline="30000" dirty="0">
                <a:latin typeface="Tahoma" pitchFamily="34" charset="0"/>
              </a:rPr>
              <a:t>5</a:t>
            </a:r>
            <a:r>
              <a:rPr lang="en-GB" sz="2000" b="0" dirty="0">
                <a:latin typeface="Tahoma" pitchFamily="34" charset="0"/>
              </a:rPr>
              <a:t>  Hz</a:t>
            </a:r>
          </a:p>
          <a:p>
            <a:r>
              <a:rPr lang="en-GB" b="0" dirty="0">
                <a:latin typeface="Tahoma" pitchFamily="34" charset="0"/>
              </a:rPr>
              <a:t>  </a:t>
            </a:r>
            <a:r>
              <a:rPr lang="en-GB" sz="2000" b="0" dirty="0">
                <a:latin typeface="Tahoma" pitchFamily="34" charset="0"/>
              </a:rPr>
              <a:t>1/2</a:t>
            </a:r>
            <a:r>
              <a:rPr lang="en-GB" sz="2000" b="0" dirty="0">
                <a:latin typeface="Symbol" pitchFamily="18" charset="2"/>
              </a:rPr>
              <a:t>p</a:t>
            </a:r>
            <a:r>
              <a:rPr lang="en-GB" sz="2000" b="0" i="1" dirty="0">
                <a:latin typeface="Tahoma" pitchFamily="34" charset="0"/>
              </a:rPr>
              <a:t>f</a:t>
            </a:r>
            <a:r>
              <a:rPr lang="en-GB" sz="2000" b="0" dirty="0">
                <a:latin typeface="Tahoma" pitchFamily="34" charset="0"/>
              </a:rPr>
              <a:t>  &gt;&gt; </a:t>
            </a:r>
            <a:r>
              <a:rPr lang="en-GB" sz="2000" b="0" i="1" dirty="0" smtClean="0">
                <a:latin typeface="Symbol" pitchFamily="18" charset="2"/>
              </a:rPr>
              <a:t>e</a:t>
            </a:r>
            <a:r>
              <a:rPr lang="en-GB" sz="2000" b="0" dirty="0" smtClean="0">
                <a:latin typeface="Symbol" pitchFamily="18" charset="2"/>
              </a:rPr>
              <a:t> </a:t>
            </a:r>
            <a:r>
              <a:rPr lang="en-GB" sz="2000" b="0" i="1" dirty="0">
                <a:latin typeface="Symbol" pitchFamily="18" charset="2"/>
              </a:rPr>
              <a:t>/ </a:t>
            </a:r>
            <a:r>
              <a:rPr lang="en-GB" sz="2000" b="0" i="1" dirty="0" smtClean="0">
                <a:latin typeface="Symbol" pitchFamily="18" charset="2"/>
              </a:rPr>
              <a:t>s</a:t>
            </a:r>
            <a:endParaRPr lang="en-GB" sz="2000" b="0" dirty="0">
              <a:latin typeface="Tahoma" pitchFamily="34" charset="0"/>
            </a:endParaRPr>
          </a:p>
          <a:p>
            <a:endParaRPr lang="es-ES" b="0" dirty="0">
              <a:latin typeface="Tahoma" pitchFamily="34" charset="0"/>
            </a:endParaRPr>
          </a:p>
        </p:txBody>
      </p:sp>
      <p:grpSp>
        <p:nvGrpSpPr>
          <p:cNvPr id="3" name="25 Grupo"/>
          <p:cNvGrpSpPr/>
          <p:nvPr/>
        </p:nvGrpSpPr>
        <p:grpSpPr>
          <a:xfrm>
            <a:off x="4067944" y="2348880"/>
            <a:ext cx="5076056" cy="3240360"/>
            <a:chOff x="4339823" y="2348880"/>
            <a:chExt cx="4791375" cy="2865885"/>
          </a:xfrm>
        </p:grpSpPr>
        <p:sp>
          <p:nvSpPr>
            <p:cNvPr id="52" name="51 Rectángulo"/>
            <p:cNvSpPr/>
            <p:nvPr/>
          </p:nvSpPr>
          <p:spPr>
            <a:xfrm>
              <a:off x="4932040" y="2348880"/>
              <a:ext cx="3024336" cy="172819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6112350" y="4926011"/>
              <a:ext cx="1123945" cy="288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040" tIns="2019" rIns="4040" bIns="2019"/>
            <a:lstStyle/>
            <a:p>
              <a:pPr defTabSz="793750"/>
              <a:r>
                <a:rPr lang="en-GB" sz="1600" b="1" dirty="0">
                  <a:solidFill>
                    <a:srgbClr val="000000"/>
                  </a:solidFill>
                  <a:latin typeface="Times New Roman" pitchFamily="18" charset="0"/>
                </a:rPr>
                <a:t>Electrodes</a:t>
              </a:r>
            </a:p>
          </p:txBody>
        </p:sp>
        <p:sp>
          <p:nvSpPr>
            <p:cNvPr id="18" name="Rectangle 10"/>
            <p:cNvSpPr>
              <a:spLocks noChangeArrowheads="1"/>
            </p:cNvSpPr>
            <p:nvPr/>
          </p:nvSpPr>
          <p:spPr bwMode="auto">
            <a:xfrm>
              <a:off x="6570923" y="4094032"/>
              <a:ext cx="1291113" cy="20436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040" tIns="2019" rIns="4040" bIns="2019"/>
            <a:lstStyle/>
            <a:p>
              <a:endParaRPr lang="es-ES"/>
            </a:p>
          </p:txBody>
        </p:sp>
        <p:sp>
          <p:nvSpPr>
            <p:cNvPr id="19" name="Rectangle 11"/>
            <p:cNvSpPr>
              <a:spLocks noChangeArrowheads="1"/>
            </p:cNvSpPr>
            <p:nvPr/>
          </p:nvSpPr>
          <p:spPr bwMode="auto">
            <a:xfrm>
              <a:off x="5084855" y="4088758"/>
              <a:ext cx="1313183" cy="20568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040" tIns="2019" rIns="4040" bIns="2019"/>
            <a:lstStyle/>
            <a:p>
              <a:endParaRPr lang="es-ES"/>
            </a:p>
          </p:txBody>
        </p:sp>
        <p:sp>
          <p:nvSpPr>
            <p:cNvPr id="20" name="Oval 12"/>
            <p:cNvSpPr>
              <a:spLocks noChangeArrowheads="1"/>
            </p:cNvSpPr>
            <p:nvPr/>
          </p:nvSpPr>
          <p:spPr bwMode="auto">
            <a:xfrm>
              <a:off x="6000801" y="2708920"/>
              <a:ext cx="317567" cy="345449"/>
            </a:xfrm>
            <a:prstGeom prst="ellipse">
              <a:avLst/>
            </a:prstGeom>
            <a:solidFill>
              <a:schemeClr val="accent3"/>
            </a:solidFill>
            <a:ln w="254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lIns="4040" tIns="2019" rIns="4040" bIns="2019"/>
            <a:lstStyle/>
            <a:p>
              <a:endParaRPr lang="es-ES"/>
            </a:p>
          </p:txBody>
        </p:sp>
        <p:sp>
          <p:nvSpPr>
            <p:cNvPr id="21" name="Text Box 13"/>
            <p:cNvSpPr txBox="1">
              <a:spLocks noChangeArrowheads="1"/>
            </p:cNvSpPr>
            <p:nvPr/>
          </p:nvSpPr>
          <p:spPr bwMode="auto">
            <a:xfrm>
              <a:off x="6020419" y="2752431"/>
              <a:ext cx="322472" cy="301939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lIns="4040" tIns="2019" rIns="4040" bIns="2019"/>
            <a:lstStyle/>
            <a:p>
              <a:pPr algn="ctr" defTabSz="793750"/>
              <a:r>
                <a:rPr lang="en-GB" sz="1600" b="0" dirty="0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r>
                <a:rPr lang="en-GB" sz="1600" baseline="30000" dirty="0">
                  <a:solidFill>
                    <a:srgbClr val="000000"/>
                  </a:solidFill>
                  <a:latin typeface="Times New Roman" pitchFamily="18" charset="0"/>
                </a:rPr>
                <a:t>+</a:t>
              </a:r>
              <a:endParaRPr lang="en-GB" sz="1600" b="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2" name="Oval 14"/>
            <p:cNvSpPr>
              <a:spLocks noChangeArrowheads="1"/>
            </p:cNvSpPr>
            <p:nvPr/>
          </p:nvSpPr>
          <p:spPr bwMode="auto">
            <a:xfrm>
              <a:off x="6530488" y="2708920"/>
              <a:ext cx="318793" cy="34544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25400">
              <a:solidFill>
                <a:schemeClr val="tx2"/>
              </a:solidFill>
              <a:round/>
              <a:headEnd/>
              <a:tailEnd/>
            </a:ln>
            <a:effectLst/>
          </p:spPr>
          <p:txBody>
            <a:bodyPr lIns="4040" tIns="2019" rIns="4040" bIns="2019"/>
            <a:lstStyle/>
            <a:p>
              <a:endParaRPr lang="es-ES"/>
            </a:p>
          </p:txBody>
        </p:sp>
        <p:sp>
          <p:nvSpPr>
            <p:cNvPr id="23" name="Text Box 15"/>
            <p:cNvSpPr txBox="1">
              <a:spLocks noChangeArrowheads="1"/>
            </p:cNvSpPr>
            <p:nvPr/>
          </p:nvSpPr>
          <p:spPr bwMode="auto">
            <a:xfrm>
              <a:off x="7613944" y="3941038"/>
              <a:ext cx="1517254" cy="383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040" tIns="2019" rIns="4040" bIns="2019"/>
            <a:lstStyle/>
            <a:p>
              <a:pPr defTabSz="793750"/>
              <a:r>
                <a:rPr lang="es-ES" sz="2000" b="1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½</a:t>
              </a:r>
              <a:r>
                <a:rPr lang="es-ES" sz="2000" b="1" dirty="0" smtClean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s-ES" sz="2000" b="1" baseline="-25000" dirty="0" smtClean="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r>
                <a:rPr lang="es-ES" sz="2000" b="1" dirty="0" smtClean="0">
                  <a:solidFill>
                    <a:srgbClr val="000000"/>
                  </a:solidFill>
                  <a:latin typeface="Times New Roman" pitchFamily="18" charset="0"/>
                </a:rPr>
                <a:t>cos(</a:t>
              </a:r>
              <a:r>
                <a:rPr lang="es-ES" sz="2000" b="1" dirty="0" err="1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es-ES" sz="2000" b="1" dirty="0" err="1" smtClean="0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  <a:r>
                <a:rPr lang="es-ES" sz="2000" b="1" dirty="0" smtClean="0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  <a:endParaRPr lang="es-ES" sz="2000" b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4" name="Rectangle 16"/>
            <p:cNvSpPr>
              <a:spLocks noChangeArrowheads="1"/>
            </p:cNvSpPr>
            <p:nvPr/>
          </p:nvSpPr>
          <p:spPr bwMode="auto">
            <a:xfrm>
              <a:off x="4878866" y="4279942"/>
              <a:ext cx="3200195" cy="346768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69804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040" tIns="2019" rIns="4040" bIns="2019"/>
            <a:lstStyle/>
            <a:p>
              <a:endParaRPr lang="es-ES"/>
            </a:p>
          </p:txBody>
        </p:sp>
        <p:sp>
          <p:nvSpPr>
            <p:cNvPr id="30" name="Line 22"/>
            <p:cNvSpPr>
              <a:spLocks noChangeShapeType="1"/>
            </p:cNvSpPr>
            <p:nvPr/>
          </p:nvSpPr>
          <p:spPr bwMode="auto">
            <a:xfrm flipH="1" flipV="1">
              <a:off x="6228184" y="4221087"/>
              <a:ext cx="134296" cy="67591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4040" tIns="2019" rIns="4040" bIns="2019"/>
            <a:lstStyle/>
            <a:p>
              <a:endParaRPr lang="es-ES"/>
            </a:p>
          </p:txBody>
        </p:sp>
        <p:sp>
          <p:nvSpPr>
            <p:cNvPr id="31" name="Line 23"/>
            <p:cNvSpPr>
              <a:spLocks noChangeShapeType="1"/>
            </p:cNvSpPr>
            <p:nvPr/>
          </p:nvSpPr>
          <p:spPr bwMode="auto">
            <a:xfrm flipV="1">
              <a:off x="6585636" y="4221088"/>
              <a:ext cx="146604" cy="6759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4040" tIns="2019" rIns="4040" bIns="2019"/>
            <a:lstStyle/>
            <a:p>
              <a:endParaRPr lang="es-ES"/>
            </a:p>
          </p:txBody>
        </p:sp>
        <p:sp>
          <p:nvSpPr>
            <p:cNvPr id="32" name="Text Box 24"/>
            <p:cNvSpPr txBox="1">
              <a:spLocks noChangeArrowheads="1"/>
            </p:cNvSpPr>
            <p:nvPr/>
          </p:nvSpPr>
          <p:spPr bwMode="auto">
            <a:xfrm>
              <a:off x="6732240" y="4357734"/>
              <a:ext cx="1713506" cy="2233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040" tIns="2019" rIns="4040" bIns="2019"/>
            <a:lstStyle/>
            <a:p>
              <a:pPr defTabSz="793750"/>
              <a:r>
                <a:rPr lang="es-ES" sz="1600" b="1" dirty="0" err="1">
                  <a:solidFill>
                    <a:srgbClr val="000000"/>
                  </a:solidFill>
                  <a:latin typeface="Times New Roman" pitchFamily="18" charset="0"/>
                </a:rPr>
                <a:t>Glass</a:t>
              </a:r>
              <a:r>
                <a:rPr lang="es-ES" sz="1600" b="1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s-ES" sz="1600" b="1" dirty="0" err="1">
                  <a:solidFill>
                    <a:srgbClr val="000000"/>
                  </a:solidFill>
                  <a:latin typeface="Times New Roman" pitchFamily="18" charset="0"/>
                </a:rPr>
                <a:t>substrate</a:t>
              </a:r>
              <a:endParaRPr lang="es-ES" sz="1600" b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07" name="Text Box 27"/>
            <p:cNvSpPr txBox="1">
              <a:spLocks noChangeArrowheads="1"/>
            </p:cNvSpPr>
            <p:nvPr/>
          </p:nvSpPr>
          <p:spPr bwMode="auto">
            <a:xfrm>
              <a:off x="5987286" y="4079529"/>
              <a:ext cx="655979" cy="664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040" tIns="2019" rIns="4040" bIns="2019"/>
            <a:lstStyle/>
            <a:p>
              <a:pPr defTabSz="793750"/>
              <a:endParaRPr lang="es-ES" sz="900" b="0">
                <a:solidFill>
                  <a:srgbClr val="000000"/>
                </a:solidFill>
                <a:latin typeface="Times New Roman" pitchFamily="18" charset="0"/>
              </a:endParaRPr>
            </a:p>
            <a:p>
              <a:pPr defTabSz="793750"/>
              <a:endParaRPr lang="es-ES" sz="900" b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6" name="Text Box 36"/>
            <p:cNvSpPr txBox="1">
              <a:spLocks noChangeArrowheads="1"/>
            </p:cNvSpPr>
            <p:nvPr/>
          </p:nvSpPr>
          <p:spPr bwMode="auto">
            <a:xfrm>
              <a:off x="6623646" y="3519162"/>
              <a:ext cx="300401" cy="359953"/>
            </a:xfrm>
            <a:prstGeom prst="rect">
              <a:avLst/>
            </a:prstGeom>
            <a:noFill/>
            <a:ln w="9525" cap="rnd">
              <a:noFill/>
              <a:prstDash val="sysDot"/>
              <a:miter lim="800000"/>
              <a:headEnd/>
              <a:tailEnd/>
            </a:ln>
            <a:effectLst/>
          </p:spPr>
          <p:txBody>
            <a:bodyPr lIns="4040" tIns="2019" rIns="4040" bIns="2019"/>
            <a:lstStyle/>
            <a:p>
              <a:pPr defTabSz="793750"/>
              <a:endParaRPr lang="en-GB" sz="900" b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8" name="Text Box 40"/>
            <p:cNvSpPr txBox="1">
              <a:spLocks noChangeArrowheads="1"/>
            </p:cNvSpPr>
            <p:nvPr/>
          </p:nvSpPr>
          <p:spPr bwMode="auto">
            <a:xfrm>
              <a:off x="5825437" y="4286534"/>
              <a:ext cx="321246" cy="361272"/>
            </a:xfrm>
            <a:prstGeom prst="rect">
              <a:avLst/>
            </a:prstGeom>
            <a:noFill/>
            <a:ln w="9525" cap="rnd">
              <a:noFill/>
              <a:prstDash val="sysDot"/>
              <a:miter lim="800000"/>
              <a:headEnd/>
              <a:tailEnd/>
            </a:ln>
            <a:effectLst/>
          </p:spPr>
          <p:txBody>
            <a:bodyPr lIns="4040" tIns="2019" rIns="4040" bIns="2019"/>
            <a:lstStyle/>
            <a:p>
              <a:pPr defTabSz="793750"/>
              <a:endParaRPr lang="en-GB" sz="900" b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39" name="Text Box 41"/>
            <p:cNvSpPr txBox="1">
              <a:spLocks noChangeArrowheads="1"/>
            </p:cNvSpPr>
            <p:nvPr/>
          </p:nvSpPr>
          <p:spPr bwMode="auto">
            <a:xfrm>
              <a:off x="5533618" y="3371489"/>
              <a:ext cx="301628" cy="361272"/>
            </a:xfrm>
            <a:prstGeom prst="rect">
              <a:avLst/>
            </a:prstGeom>
            <a:noFill/>
            <a:ln w="9525" cap="rnd">
              <a:noFill/>
              <a:prstDash val="sysDot"/>
              <a:miter lim="800000"/>
              <a:headEnd/>
              <a:tailEnd/>
            </a:ln>
            <a:effectLst/>
          </p:spPr>
          <p:txBody>
            <a:bodyPr lIns="4040" tIns="2019" rIns="4040" bIns="2019"/>
            <a:lstStyle/>
            <a:p>
              <a:pPr defTabSz="793750"/>
              <a:endParaRPr lang="en-GB" sz="900" b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1" name="Text Box 43"/>
            <p:cNvSpPr txBox="1">
              <a:spLocks noChangeArrowheads="1"/>
            </p:cNvSpPr>
            <p:nvPr/>
          </p:nvSpPr>
          <p:spPr bwMode="auto">
            <a:xfrm>
              <a:off x="7716126" y="3575858"/>
              <a:ext cx="579959" cy="357316"/>
            </a:xfrm>
            <a:prstGeom prst="rect">
              <a:avLst/>
            </a:prstGeom>
            <a:noFill/>
            <a:ln w="9525" cap="rnd">
              <a:noFill/>
              <a:prstDash val="sysDot"/>
              <a:miter lim="800000"/>
              <a:headEnd/>
              <a:tailEnd/>
            </a:ln>
            <a:effectLst/>
          </p:spPr>
          <p:txBody>
            <a:bodyPr lIns="4040" tIns="2019" rIns="4040" bIns="2019"/>
            <a:lstStyle/>
            <a:p>
              <a:pPr defTabSz="793750"/>
              <a:endParaRPr lang="en-GB" sz="900" b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3" name="Text Box 45"/>
            <p:cNvSpPr txBox="1">
              <a:spLocks noChangeArrowheads="1"/>
            </p:cNvSpPr>
            <p:nvPr/>
          </p:nvSpPr>
          <p:spPr bwMode="auto">
            <a:xfrm>
              <a:off x="4515932" y="3575858"/>
              <a:ext cx="594672" cy="370501"/>
            </a:xfrm>
            <a:prstGeom prst="rect">
              <a:avLst/>
            </a:prstGeom>
            <a:noFill/>
            <a:ln w="9525" cap="rnd">
              <a:noFill/>
              <a:prstDash val="sysDot"/>
              <a:miter lim="800000"/>
              <a:headEnd/>
              <a:tailEnd/>
            </a:ln>
            <a:effectLst/>
          </p:spPr>
          <p:txBody>
            <a:bodyPr lIns="4040" tIns="2019" rIns="4040" bIns="2019"/>
            <a:lstStyle/>
            <a:p>
              <a:pPr defTabSz="793750"/>
              <a:endParaRPr lang="en-GB" sz="900" b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53" name="Text Box 55"/>
            <p:cNvSpPr txBox="1">
              <a:spLocks noChangeArrowheads="1"/>
            </p:cNvSpPr>
            <p:nvPr/>
          </p:nvSpPr>
          <p:spPr bwMode="auto">
            <a:xfrm>
              <a:off x="6532940" y="2762979"/>
              <a:ext cx="343316" cy="29930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lIns="4040" tIns="2019" rIns="4040" bIns="2019"/>
            <a:lstStyle/>
            <a:p>
              <a:pPr algn="ctr" defTabSz="793750"/>
              <a:r>
                <a:rPr lang="en-GB" sz="1600" b="0" dirty="0" err="1">
                  <a:solidFill>
                    <a:srgbClr val="000000"/>
                  </a:solidFill>
                  <a:latin typeface="Times New Roman" pitchFamily="18" charset="0"/>
                </a:rPr>
                <a:t>Cl</a:t>
              </a:r>
              <a:r>
                <a:rPr lang="en-GB" sz="1600" baseline="30000" dirty="0">
                  <a:solidFill>
                    <a:srgbClr val="000000"/>
                  </a:solidFill>
                  <a:latin typeface="Times New Roman" pitchFamily="18" charset="0"/>
                </a:rPr>
                <a:t>-</a:t>
              </a:r>
              <a:endParaRPr lang="en-GB" sz="1600" b="0" baseline="300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10" name="109 Flecha curvada hacia arriba"/>
            <p:cNvSpPr/>
            <p:nvPr/>
          </p:nvSpPr>
          <p:spPr>
            <a:xfrm>
              <a:off x="6516216" y="3645024"/>
              <a:ext cx="1296144" cy="360040"/>
            </a:xfrm>
            <a:prstGeom prst="curvedUp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1" name="110 Flecha curvada hacia arriba"/>
            <p:cNvSpPr/>
            <p:nvPr/>
          </p:nvSpPr>
          <p:spPr>
            <a:xfrm flipH="1">
              <a:off x="5148064" y="3645024"/>
              <a:ext cx="1296144" cy="360040"/>
            </a:xfrm>
            <a:prstGeom prst="curvedUpArrow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Text Box 15"/>
            <p:cNvSpPr txBox="1">
              <a:spLocks noChangeArrowheads="1"/>
            </p:cNvSpPr>
            <p:nvPr/>
          </p:nvSpPr>
          <p:spPr bwMode="auto">
            <a:xfrm>
              <a:off x="4339823" y="4004725"/>
              <a:ext cx="1359391" cy="383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4040" tIns="2019" rIns="4040" bIns="2019"/>
            <a:lstStyle/>
            <a:p>
              <a:pPr defTabSz="793750"/>
              <a:r>
                <a:rPr lang="es-ES" sz="2000" b="1" dirty="0" smtClean="0">
                  <a:solidFill>
                    <a:srgbClr val="000000"/>
                  </a:solidFill>
                  <a:latin typeface="Times New Roman"/>
                  <a:cs typeface="Times New Roman"/>
                </a:rPr>
                <a:t>-½</a:t>
              </a:r>
              <a:r>
                <a:rPr lang="es-ES" sz="2000" b="1" dirty="0" smtClean="0">
                  <a:solidFill>
                    <a:srgbClr val="000000"/>
                  </a:solidFill>
                  <a:latin typeface="Times New Roman" pitchFamily="18" charset="0"/>
                </a:rPr>
                <a:t>V</a:t>
              </a:r>
              <a:r>
                <a:rPr lang="es-ES" sz="2000" b="1" baseline="-25000" dirty="0" smtClean="0">
                  <a:solidFill>
                    <a:srgbClr val="000000"/>
                  </a:solidFill>
                  <a:latin typeface="Times New Roman" pitchFamily="18" charset="0"/>
                </a:rPr>
                <a:t>0</a:t>
              </a:r>
              <a:r>
                <a:rPr lang="es-ES" sz="2000" b="1" dirty="0" smtClean="0">
                  <a:solidFill>
                    <a:srgbClr val="000000"/>
                  </a:solidFill>
                  <a:latin typeface="Times New Roman" pitchFamily="18" charset="0"/>
                </a:rPr>
                <a:t>cos(</a:t>
              </a:r>
              <a:r>
                <a:rPr lang="es-ES" sz="2000" b="1" dirty="0" err="1" smtClean="0">
                  <a:solidFill>
                    <a:srgbClr val="000000"/>
                  </a:solidFill>
                  <a:latin typeface="Symbol" pitchFamily="18" charset="2"/>
                </a:rPr>
                <a:t>w</a:t>
              </a:r>
              <a:r>
                <a:rPr lang="es-ES" sz="2000" b="1" dirty="0" err="1" smtClean="0">
                  <a:solidFill>
                    <a:srgbClr val="000000"/>
                  </a:solidFill>
                  <a:latin typeface="Times New Roman" pitchFamily="18" charset="0"/>
                </a:rPr>
                <a:t>t</a:t>
              </a:r>
              <a:r>
                <a:rPr lang="es-ES" sz="2000" b="1" dirty="0" smtClean="0">
                  <a:solidFill>
                    <a:srgbClr val="000000"/>
                  </a:solidFill>
                  <a:latin typeface="Times New Roman" pitchFamily="18" charset="0"/>
                </a:rPr>
                <a:t>)</a:t>
              </a:r>
              <a:endParaRPr lang="es-ES" sz="2000" b="1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AC_ELECTROOSMOSIS_SOBRE_DOS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123728" y="1484784"/>
            <a:ext cx="4517512" cy="3696146"/>
          </a:xfrm>
          <a:prstGeom prst="rect">
            <a:avLst/>
          </a:prstGeom>
        </p:spPr>
      </p:pic>
      <p:grpSp>
        <p:nvGrpSpPr>
          <p:cNvPr id="3" name="14 Grupo"/>
          <p:cNvGrpSpPr/>
          <p:nvPr/>
        </p:nvGrpSpPr>
        <p:grpSpPr>
          <a:xfrm>
            <a:off x="3995936" y="5229200"/>
            <a:ext cx="854721" cy="1047105"/>
            <a:chOff x="4211960" y="5590317"/>
            <a:chExt cx="854721" cy="1047105"/>
          </a:xfrm>
        </p:grpSpPr>
        <p:sp>
          <p:nvSpPr>
            <p:cNvPr id="6" name="Line 536"/>
            <p:cNvSpPr>
              <a:spLocks noChangeShapeType="1"/>
            </p:cNvSpPr>
            <p:nvPr/>
          </p:nvSpPr>
          <p:spPr bwMode="auto">
            <a:xfrm>
              <a:off x="4472696" y="5590317"/>
              <a:ext cx="0" cy="692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7" name="Line 537"/>
            <p:cNvSpPr>
              <a:spLocks noChangeShapeType="1"/>
            </p:cNvSpPr>
            <p:nvPr/>
          </p:nvSpPr>
          <p:spPr bwMode="auto">
            <a:xfrm>
              <a:off x="4770484" y="5590317"/>
              <a:ext cx="0" cy="692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8" name="Line 538"/>
            <p:cNvSpPr>
              <a:spLocks noChangeShapeType="1"/>
            </p:cNvSpPr>
            <p:nvPr/>
          </p:nvSpPr>
          <p:spPr bwMode="auto">
            <a:xfrm>
              <a:off x="4499992" y="6166580"/>
              <a:ext cx="2174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 type="arrow" w="med" len="med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9" name="Text Box 539"/>
            <p:cNvSpPr txBox="1">
              <a:spLocks noChangeArrowheads="1"/>
            </p:cNvSpPr>
            <p:nvPr/>
          </p:nvSpPr>
          <p:spPr bwMode="auto">
            <a:xfrm>
              <a:off x="4211960" y="6237312"/>
              <a:ext cx="854721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s-ES" sz="2000" dirty="0"/>
                <a:t>25 </a:t>
              </a:r>
              <a:r>
                <a:rPr lang="es-ES" sz="2000" dirty="0">
                  <a:latin typeface="Symbol" pitchFamily="18" charset="2"/>
                </a:rPr>
                <a:t>m</a:t>
              </a:r>
              <a:r>
                <a:rPr lang="es-ES" sz="2000" dirty="0"/>
                <a:t>m</a:t>
              </a:r>
            </a:p>
          </p:txBody>
        </p:sp>
      </p:grpSp>
      <p:sp>
        <p:nvSpPr>
          <p:cNvPr id="12" name="11 CuadroTexto"/>
          <p:cNvSpPr txBox="1"/>
          <p:nvPr/>
        </p:nvSpPr>
        <p:spPr>
          <a:xfrm>
            <a:off x="3275856" y="908720"/>
            <a:ext cx="2448272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ES" sz="2400" dirty="0" smtClean="0"/>
              <a:t>4 </a:t>
            </a:r>
            <a:r>
              <a:rPr lang="es-ES" sz="2400" dirty="0" err="1" smtClean="0"/>
              <a:t>Vpp</a:t>
            </a:r>
            <a:r>
              <a:rPr lang="es-ES" sz="2400" dirty="0" smtClean="0"/>
              <a:t>, 1 </a:t>
            </a:r>
            <a:r>
              <a:rPr lang="es-ES" sz="2400" dirty="0" err="1" smtClean="0"/>
              <a:t>kHz</a:t>
            </a:r>
            <a:endParaRPr lang="es-E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4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91064" cy="11430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rgbClr val="1F497D"/>
                </a:solidFill>
                <a:latin typeface="Calibri" pitchFamily="34" charset="0"/>
              </a:rPr>
              <a:t>Charge induced in the double-layer leads to the appearance of </a:t>
            </a:r>
            <a:r>
              <a:rPr lang="en-US" sz="2400" b="1" dirty="0" err="1" smtClean="0">
                <a:solidFill>
                  <a:srgbClr val="1F497D"/>
                </a:solidFill>
                <a:latin typeface="Calibri" pitchFamily="34" charset="0"/>
              </a:rPr>
              <a:t>electrokinetic</a:t>
            </a:r>
            <a:r>
              <a:rPr lang="en-US" sz="2400" b="1" dirty="0" smtClean="0">
                <a:solidFill>
                  <a:srgbClr val="1F497D"/>
                </a:solidFill>
                <a:latin typeface="Calibri" pitchFamily="34" charset="0"/>
              </a:rPr>
              <a:t> slip velocity</a:t>
            </a:r>
            <a:endParaRPr lang="en-US" sz="2400" b="1" dirty="0">
              <a:solidFill>
                <a:srgbClr val="1F497D"/>
              </a:solidFill>
              <a:latin typeface="Calibri" pitchFamily="34" charset="0"/>
            </a:endParaRPr>
          </a:p>
        </p:txBody>
      </p:sp>
      <p:grpSp>
        <p:nvGrpSpPr>
          <p:cNvPr id="3" name="72 Grupo"/>
          <p:cNvGrpSpPr/>
          <p:nvPr/>
        </p:nvGrpSpPr>
        <p:grpSpPr>
          <a:xfrm>
            <a:off x="1835696" y="1916832"/>
            <a:ext cx="5096023" cy="3168489"/>
            <a:chOff x="2267744" y="2132856"/>
            <a:chExt cx="5096023" cy="3168489"/>
          </a:xfrm>
        </p:grpSpPr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2267744" y="2132856"/>
              <a:ext cx="5096023" cy="3168489"/>
              <a:chOff x="885" y="4729"/>
              <a:chExt cx="3334" cy="1926"/>
            </a:xfrm>
          </p:grpSpPr>
          <p:sp>
            <p:nvSpPr>
              <p:cNvPr id="489" name="Text Box 9"/>
              <p:cNvSpPr txBox="1">
                <a:spLocks noChangeArrowheads="1"/>
              </p:cNvSpPr>
              <p:nvPr/>
            </p:nvSpPr>
            <p:spPr bwMode="auto">
              <a:xfrm>
                <a:off x="2200" y="6436"/>
                <a:ext cx="946" cy="2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Electrodes</a:t>
                </a:r>
              </a:p>
            </p:txBody>
          </p:sp>
          <p:sp>
            <p:nvSpPr>
              <p:cNvPr id="490" name="Rectangle 10"/>
              <p:cNvSpPr>
                <a:spLocks noChangeArrowheads="1"/>
              </p:cNvSpPr>
              <p:nvPr/>
            </p:nvSpPr>
            <p:spPr bwMode="auto">
              <a:xfrm>
                <a:off x="2574" y="5980"/>
                <a:ext cx="1053" cy="155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1" name="Rectangle 11"/>
              <p:cNvSpPr>
                <a:spLocks noChangeArrowheads="1"/>
              </p:cNvSpPr>
              <p:nvPr/>
            </p:nvSpPr>
            <p:spPr bwMode="auto">
              <a:xfrm>
                <a:off x="1362" y="5976"/>
                <a:ext cx="1071" cy="15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2" name="Oval 12"/>
              <p:cNvSpPr>
                <a:spLocks noChangeArrowheads="1"/>
              </p:cNvSpPr>
              <p:nvPr/>
            </p:nvSpPr>
            <p:spPr bwMode="auto">
              <a:xfrm>
                <a:off x="2098" y="4778"/>
                <a:ext cx="259" cy="262"/>
              </a:xfrm>
              <a:prstGeom prst="ellipse">
                <a:avLst/>
              </a:prstGeom>
              <a:solidFill>
                <a:srgbClr val="FFCC99"/>
              </a:solidFill>
              <a:ln w="25400">
                <a:solidFill>
                  <a:srgbClr val="D1DDD4"/>
                </a:solidFill>
                <a:round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3" name="Text Box 13"/>
              <p:cNvSpPr txBox="1">
                <a:spLocks noChangeArrowheads="1"/>
              </p:cNvSpPr>
              <p:nvPr/>
            </p:nvSpPr>
            <p:spPr bwMode="auto">
              <a:xfrm>
                <a:off x="2114" y="4811"/>
                <a:ext cx="263" cy="229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algn="ctr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K</a:t>
                </a:r>
                <a:r>
                  <a:rPr kumimoji="0" lang="en-GB" sz="1600" b="0" i="0" u="none" strike="noStrike" kern="0" cap="none" spc="0" normalizeH="0" baseline="30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+</a:t>
                </a:r>
                <a:endParaRPr kumimoji="0" lang="en-GB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endParaRPr>
              </a:p>
            </p:txBody>
          </p:sp>
          <p:sp>
            <p:nvSpPr>
              <p:cNvPr id="494" name="Oval 14"/>
              <p:cNvSpPr>
                <a:spLocks noChangeArrowheads="1"/>
              </p:cNvSpPr>
              <p:nvPr/>
            </p:nvSpPr>
            <p:spPr bwMode="auto">
              <a:xfrm>
                <a:off x="2530" y="4778"/>
                <a:ext cx="260" cy="262"/>
              </a:xfrm>
              <a:prstGeom prst="ellipse">
                <a:avLst/>
              </a:prstGeom>
              <a:solidFill>
                <a:srgbClr val="3399FF"/>
              </a:solidFill>
              <a:ln w="25400">
                <a:solidFill>
                  <a:srgbClr val="D1DDD4"/>
                </a:solidFill>
                <a:round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5" name="Text Box 15"/>
              <p:cNvSpPr txBox="1">
                <a:spLocks noChangeArrowheads="1"/>
              </p:cNvSpPr>
              <p:nvPr/>
            </p:nvSpPr>
            <p:spPr bwMode="auto">
              <a:xfrm>
                <a:off x="3685" y="5895"/>
                <a:ext cx="534" cy="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+(V/2)</a:t>
                </a:r>
              </a:p>
            </p:txBody>
          </p:sp>
          <p:sp>
            <p:nvSpPr>
              <p:cNvPr id="496" name="Rectangle 16"/>
              <p:cNvSpPr>
                <a:spLocks noChangeArrowheads="1"/>
              </p:cNvSpPr>
              <p:nvPr/>
            </p:nvSpPr>
            <p:spPr bwMode="auto">
              <a:xfrm>
                <a:off x="1194" y="6121"/>
                <a:ext cx="2609" cy="263"/>
              </a:xfrm>
              <a:prstGeom prst="rect">
                <a:avLst/>
              </a:prstGeom>
              <a:gradFill rotWithShape="1">
                <a:gsLst>
                  <a:gs pos="0">
                    <a:srgbClr val="006699">
                      <a:gamma/>
                      <a:tint val="69804"/>
                      <a:invGamma/>
                    </a:srgbClr>
                  </a:gs>
                  <a:gs pos="100000">
                    <a:srgbClr val="006699">
                      <a:alpha val="0"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7" name="Line 17"/>
              <p:cNvSpPr>
                <a:spLocks noChangeAspect="1" noChangeShapeType="1"/>
              </p:cNvSpPr>
              <p:nvPr/>
            </p:nvSpPr>
            <p:spPr bwMode="auto">
              <a:xfrm rot="-5400000">
                <a:off x="1630" y="6014"/>
                <a:ext cx="0" cy="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8" name="Line 18"/>
              <p:cNvSpPr>
                <a:spLocks noChangeAspect="1" noChangeShapeType="1"/>
              </p:cNvSpPr>
              <p:nvPr/>
            </p:nvSpPr>
            <p:spPr bwMode="auto">
              <a:xfrm rot="-5400000">
                <a:off x="1803" y="6014"/>
                <a:ext cx="0" cy="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99" name="Line 19"/>
              <p:cNvSpPr>
                <a:spLocks noChangeAspect="1" noChangeShapeType="1"/>
              </p:cNvSpPr>
              <p:nvPr/>
            </p:nvSpPr>
            <p:spPr bwMode="auto">
              <a:xfrm rot="-5400000">
                <a:off x="1976" y="6014"/>
                <a:ext cx="0" cy="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0" name="Line 20"/>
              <p:cNvSpPr>
                <a:spLocks noChangeAspect="1" noChangeShapeType="1"/>
              </p:cNvSpPr>
              <p:nvPr/>
            </p:nvSpPr>
            <p:spPr bwMode="auto">
              <a:xfrm rot="-5400000">
                <a:off x="2149" y="6014"/>
                <a:ext cx="0" cy="7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1" name="Text Box 21"/>
              <p:cNvSpPr txBox="1">
                <a:spLocks noChangeArrowheads="1"/>
              </p:cNvSpPr>
              <p:nvPr/>
            </p:nvSpPr>
            <p:spPr bwMode="auto">
              <a:xfrm>
                <a:off x="885" y="5895"/>
                <a:ext cx="534" cy="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-(V/2)</a:t>
                </a:r>
              </a:p>
            </p:txBody>
          </p:sp>
          <p:sp>
            <p:nvSpPr>
              <p:cNvPr id="502" name="Line 22"/>
              <p:cNvSpPr>
                <a:spLocks noChangeShapeType="1"/>
              </p:cNvSpPr>
              <p:nvPr/>
            </p:nvSpPr>
            <p:spPr bwMode="auto">
              <a:xfrm flipH="1" flipV="1">
                <a:off x="2268" y="6158"/>
                <a:ext cx="125" cy="32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3" name="Line 23"/>
              <p:cNvSpPr>
                <a:spLocks noChangeShapeType="1"/>
              </p:cNvSpPr>
              <p:nvPr/>
            </p:nvSpPr>
            <p:spPr bwMode="auto">
              <a:xfrm flipV="1">
                <a:off x="2628" y="6149"/>
                <a:ext cx="116" cy="28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04" name="Text Box 24"/>
              <p:cNvSpPr txBox="1">
                <a:spLocks noChangeArrowheads="1"/>
              </p:cNvSpPr>
              <p:nvPr/>
            </p:nvSpPr>
            <p:spPr bwMode="auto">
              <a:xfrm>
                <a:off x="2835" y="6180"/>
                <a:ext cx="881" cy="17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Glass</a:t>
                </a:r>
                <a:r>
                  <a:rPr kumimoji="0" lang="es-ES" sz="12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 </a:t>
                </a:r>
                <a:r>
                  <a:rPr kumimoji="0" lang="es-ES" sz="12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substrate</a:t>
                </a:r>
                <a:endParaRPr kumimoji="0" lang="es-E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endParaRPr>
              </a:p>
            </p:txBody>
          </p:sp>
          <p:grpSp>
            <p:nvGrpSpPr>
              <p:cNvPr id="5" name="Group 25"/>
              <p:cNvGrpSpPr>
                <a:grpSpLocks/>
              </p:cNvGrpSpPr>
              <p:nvPr/>
            </p:nvGrpSpPr>
            <p:grpSpPr bwMode="auto">
              <a:xfrm>
                <a:off x="1737" y="5749"/>
                <a:ext cx="887" cy="724"/>
                <a:chOff x="4402" y="1861"/>
                <a:chExt cx="1742" cy="724"/>
              </a:xfrm>
            </p:grpSpPr>
            <p:sp>
              <p:nvSpPr>
                <p:cNvPr id="578" name="Line 26"/>
                <p:cNvSpPr>
                  <a:spLocks noChangeShapeType="1"/>
                </p:cNvSpPr>
                <p:nvPr/>
              </p:nvSpPr>
              <p:spPr bwMode="auto">
                <a:xfrm flipH="1">
                  <a:off x="4402" y="1861"/>
                  <a:ext cx="457" cy="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 lIns="4040" tIns="2019" rIns="4040" bIns="2019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9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5096" y="2081"/>
                  <a:ext cx="1048" cy="5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4040" tIns="2019" rIns="4040" bIns="2019"/>
                <a:lstStyle/>
                <a:p>
                  <a:pPr marL="0" marR="0" lvl="0" indent="0" defTabSz="79375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endParaRPr>
                </a:p>
                <a:p>
                  <a:pPr marL="0" marR="0" lvl="0" indent="0" defTabSz="79375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6" name="Group 28"/>
              <p:cNvGrpSpPr>
                <a:grpSpLocks/>
              </p:cNvGrpSpPr>
              <p:nvPr/>
            </p:nvGrpSpPr>
            <p:grpSpPr bwMode="auto">
              <a:xfrm>
                <a:off x="1924" y="5327"/>
                <a:ext cx="1098" cy="657"/>
                <a:chOff x="4544" y="2698"/>
                <a:chExt cx="2629" cy="1212"/>
              </a:xfrm>
            </p:grpSpPr>
            <p:sp>
              <p:nvSpPr>
                <p:cNvPr id="576" name="Arc 29"/>
                <p:cNvSpPr>
                  <a:spLocks/>
                </p:cNvSpPr>
                <p:nvPr/>
              </p:nvSpPr>
              <p:spPr bwMode="auto">
                <a:xfrm>
                  <a:off x="5822" y="2698"/>
                  <a:ext cx="1351" cy="1212"/>
                </a:xfrm>
                <a:custGeom>
                  <a:avLst/>
                  <a:gdLst>
                    <a:gd name="T0" fmla="*/ 23 w 21600"/>
                    <a:gd name="T1" fmla="*/ 0 h 21597"/>
                    <a:gd name="T2" fmla="*/ 1351 w 21600"/>
                    <a:gd name="T3" fmla="*/ 1212 h 21597"/>
                    <a:gd name="T4" fmla="*/ 0 w 21600"/>
                    <a:gd name="T5" fmla="*/ 1212 h 21597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597"/>
                    <a:gd name="T11" fmla="*/ 21600 w 21600"/>
                    <a:gd name="T12" fmla="*/ 21597 h 2159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597" fill="none" extrusionOk="0">
                      <a:moveTo>
                        <a:pt x="373" y="0"/>
                      </a:moveTo>
                      <a:cubicBezTo>
                        <a:pt x="12155" y="204"/>
                        <a:pt x="21600" y="9813"/>
                        <a:pt x="21600" y="21597"/>
                      </a:cubicBezTo>
                    </a:path>
                    <a:path w="21600" h="21597" stroke="0" extrusionOk="0">
                      <a:moveTo>
                        <a:pt x="373" y="0"/>
                      </a:moveTo>
                      <a:cubicBezTo>
                        <a:pt x="12155" y="204"/>
                        <a:pt x="21600" y="9813"/>
                        <a:pt x="21600" y="21597"/>
                      </a:cubicBezTo>
                      <a:lnTo>
                        <a:pt x="0" y="21597"/>
                      </a:lnTo>
                      <a:close/>
                    </a:path>
                  </a:pathLst>
                </a:custGeom>
                <a:noFill/>
                <a:ln w="22225" cap="rnd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 lIns="4040" tIns="2019" rIns="4040" bIns="2019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7" name="Arc 30"/>
                <p:cNvSpPr>
                  <a:spLocks/>
                </p:cNvSpPr>
                <p:nvPr/>
              </p:nvSpPr>
              <p:spPr bwMode="auto">
                <a:xfrm flipH="1">
                  <a:off x="4544" y="2698"/>
                  <a:ext cx="1351" cy="1212"/>
                </a:xfrm>
                <a:custGeom>
                  <a:avLst/>
                  <a:gdLst>
                    <a:gd name="T0" fmla="*/ 23 w 21600"/>
                    <a:gd name="T1" fmla="*/ 0 h 21597"/>
                    <a:gd name="T2" fmla="*/ 1351 w 21600"/>
                    <a:gd name="T3" fmla="*/ 1212 h 21597"/>
                    <a:gd name="T4" fmla="*/ 0 w 21600"/>
                    <a:gd name="T5" fmla="*/ 1212 h 21597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597"/>
                    <a:gd name="T11" fmla="*/ 21600 w 21600"/>
                    <a:gd name="T12" fmla="*/ 21597 h 21597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597" fill="none" extrusionOk="0">
                      <a:moveTo>
                        <a:pt x="373" y="0"/>
                      </a:moveTo>
                      <a:cubicBezTo>
                        <a:pt x="12155" y="204"/>
                        <a:pt x="21600" y="9813"/>
                        <a:pt x="21600" y="21597"/>
                      </a:cubicBezTo>
                    </a:path>
                    <a:path w="21600" h="21597" stroke="0" extrusionOk="0">
                      <a:moveTo>
                        <a:pt x="373" y="0"/>
                      </a:moveTo>
                      <a:cubicBezTo>
                        <a:pt x="12155" y="204"/>
                        <a:pt x="21600" y="9813"/>
                        <a:pt x="21600" y="21597"/>
                      </a:cubicBezTo>
                      <a:lnTo>
                        <a:pt x="0" y="21597"/>
                      </a:lnTo>
                      <a:close/>
                    </a:path>
                  </a:pathLst>
                </a:custGeom>
                <a:noFill/>
                <a:ln w="22225" cap="rnd">
                  <a:solidFill>
                    <a:srgbClr val="000000"/>
                  </a:solidFill>
                  <a:prstDash val="sysDot"/>
                  <a:round/>
                  <a:headEnd/>
                  <a:tailEnd/>
                </a:ln>
              </p:spPr>
              <p:txBody>
                <a:bodyPr lIns="4040" tIns="2019" rIns="4040" bIns="2019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7" name="Group 31"/>
              <p:cNvGrpSpPr>
                <a:grpSpLocks/>
              </p:cNvGrpSpPr>
              <p:nvPr/>
            </p:nvGrpSpPr>
            <p:grpSpPr bwMode="auto">
              <a:xfrm>
                <a:off x="2828" y="5242"/>
                <a:ext cx="441" cy="548"/>
                <a:chOff x="6607" y="2490"/>
                <a:chExt cx="1056" cy="1008"/>
              </a:xfrm>
            </p:grpSpPr>
            <p:grpSp>
              <p:nvGrpSpPr>
                <p:cNvPr id="8" name="Group 32"/>
                <p:cNvGrpSpPr>
                  <a:grpSpLocks/>
                </p:cNvGrpSpPr>
                <p:nvPr/>
              </p:nvGrpSpPr>
              <p:grpSpPr bwMode="auto">
                <a:xfrm flipH="1">
                  <a:off x="6607" y="2646"/>
                  <a:ext cx="426" cy="852"/>
                  <a:chOff x="3692" y="1136"/>
                  <a:chExt cx="426" cy="852"/>
                </a:xfrm>
              </p:grpSpPr>
              <p:sp>
                <p:nvSpPr>
                  <p:cNvPr id="574" name="Line 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692" y="1136"/>
                    <a:ext cx="0" cy="852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 lIns="4040" tIns="2019" rIns="4040" bIns="2019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  <p:sp>
                <p:nvSpPr>
                  <p:cNvPr id="575" name="Line 34"/>
                  <p:cNvSpPr>
                    <a:spLocks noChangeShapeType="1"/>
                  </p:cNvSpPr>
                  <p:nvPr/>
                </p:nvSpPr>
                <p:spPr bwMode="auto">
                  <a:xfrm rot="5400000" flipV="1">
                    <a:off x="3905" y="1775"/>
                    <a:ext cx="0" cy="426"/>
                  </a:xfrm>
                  <a:prstGeom prst="line">
                    <a:avLst/>
                  </a:prstGeom>
                  <a:noFill/>
                  <a:ln w="25400">
                    <a:solidFill>
                      <a:srgbClr val="000000"/>
                    </a:solidFill>
                    <a:round/>
                    <a:headEnd/>
                    <a:tailEnd type="triangle" w="med" len="med"/>
                  </a:ln>
                </p:spPr>
                <p:txBody>
                  <a:bodyPr lIns="4040" tIns="2019" rIns="4040" bIns="2019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s-E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</a:endParaRPr>
                  </a:p>
                </p:txBody>
              </p:sp>
            </p:grpSp>
            <p:sp>
              <p:nvSpPr>
                <p:cNvPr id="573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7035" y="2490"/>
                  <a:ext cx="628" cy="504"/>
                </a:xfrm>
                <a:prstGeom prst="rect">
                  <a:avLst/>
                </a:prstGeom>
                <a:noFill/>
                <a:ln w="9525" cap="rnd">
                  <a:noFill/>
                  <a:prstDash val="sysDot"/>
                  <a:miter lim="800000"/>
                  <a:headEnd/>
                  <a:tailEnd/>
                </a:ln>
              </p:spPr>
              <p:txBody>
                <a:bodyPr lIns="4040" tIns="2019" rIns="4040" bIns="2019"/>
                <a:lstStyle/>
                <a:p>
                  <a:pPr marL="0" marR="0" lvl="0" indent="0" defTabSz="79375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9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508" name="Text Box 36"/>
              <p:cNvSpPr txBox="1">
                <a:spLocks noChangeArrowheads="1"/>
              </p:cNvSpPr>
              <p:nvPr/>
            </p:nvSpPr>
            <p:spPr bwMode="auto">
              <a:xfrm>
                <a:off x="2617" y="5544"/>
                <a:ext cx="245" cy="273"/>
              </a:xfrm>
              <a:prstGeom prst="rect">
                <a:avLst/>
              </a:prstGeom>
              <a:noFill/>
              <a:ln w="9525" cap="rnd">
                <a:noFill/>
                <a:prstDash val="sysDot"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endParaRPr>
              </a:p>
            </p:txBody>
          </p:sp>
          <p:sp>
            <p:nvSpPr>
              <p:cNvPr id="570" name="Line 38"/>
              <p:cNvSpPr>
                <a:spLocks noChangeShapeType="1"/>
              </p:cNvSpPr>
              <p:nvPr/>
            </p:nvSpPr>
            <p:spPr bwMode="auto">
              <a:xfrm flipH="1">
                <a:off x="1986" y="5740"/>
                <a:ext cx="0" cy="463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0" name="Text Box 40"/>
              <p:cNvSpPr txBox="1">
                <a:spLocks noChangeArrowheads="1"/>
              </p:cNvSpPr>
              <p:nvPr/>
            </p:nvSpPr>
            <p:spPr bwMode="auto">
              <a:xfrm>
                <a:off x="1966" y="6126"/>
                <a:ext cx="262" cy="274"/>
              </a:xfrm>
              <a:prstGeom prst="rect">
                <a:avLst/>
              </a:prstGeom>
              <a:noFill/>
              <a:ln w="9525" cap="rnd">
                <a:noFill/>
                <a:prstDash val="sysDot"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endParaRPr>
              </a:p>
            </p:txBody>
          </p:sp>
          <p:sp>
            <p:nvSpPr>
              <p:cNvPr id="511" name="Text Box 41"/>
              <p:cNvSpPr txBox="1">
                <a:spLocks noChangeArrowheads="1"/>
              </p:cNvSpPr>
              <p:nvPr/>
            </p:nvSpPr>
            <p:spPr bwMode="auto">
              <a:xfrm>
                <a:off x="1728" y="5432"/>
                <a:ext cx="246" cy="274"/>
              </a:xfrm>
              <a:prstGeom prst="rect">
                <a:avLst/>
              </a:prstGeom>
              <a:noFill/>
              <a:ln w="9525" cap="rnd">
                <a:noFill/>
                <a:prstDash val="sysDot"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endParaRPr>
              </a:p>
            </p:txBody>
          </p:sp>
          <p:sp>
            <p:nvSpPr>
              <p:cNvPr id="512" name="AutoShape 42"/>
              <p:cNvSpPr>
                <a:spLocks noChangeArrowheads="1"/>
              </p:cNvSpPr>
              <p:nvPr/>
            </p:nvSpPr>
            <p:spPr bwMode="auto">
              <a:xfrm>
                <a:off x="3210" y="5736"/>
                <a:ext cx="543" cy="104"/>
              </a:xfrm>
              <a:prstGeom prst="rightArrow">
                <a:avLst>
                  <a:gd name="adj1" fmla="val 50000"/>
                  <a:gd name="adj2" fmla="val 130529"/>
                </a:avLst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3" name="Text Box 43"/>
              <p:cNvSpPr txBox="1">
                <a:spLocks noChangeArrowheads="1"/>
              </p:cNvSpPr>
              <p:nvPr/>
            </p:nvSpPr>
            <p:spPr bwMode="auto">
              <a:xfrm>
                <a:off x="3508" y="5587"/>
                <a:ext cx="473" cy="271"/>
              </a:xfrm>
              <a:prstGeom prst="rect">
                <a:avLst/>
              </a:prstGeom>
              <a:noFill/>
              <a:ln w="9525" cap="rnd">
                <a:noFill/>
                <a:prstDash val="sysDot"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endParaRPr>
              </a:p>
            </p:txBody>
          </p:sp>
          <p:sp>
            <p:nvSpPr>
              <p:cNvPr id="514" name="AutoShape 44"/>
              <p:cNvSpPr>
                <a:spLocks noChangeArrowheads="1"/>
              </p:cNvSpPr>
              <p:nvPr/>
            </p:nvSpPr>
            <p:spPr bwMode="auto">
              <a:xfrm flipH="1">
                <a:off x="1202" y="5736"/>
                <a:ext cx="540" cy="104"/>
              </a:xfrm>
              <a:prstGeom prst="rightArrow">
                <a:avLst>
                  <a:gd name="adj1" fmla="val 50000"/>
                  <a:gd name="adj2" fmla="val 129808"/>
                </a:avLst>
              </a:prstGeom>
              <a:solidFill>
                <a:srgbClr val="66CC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5" name="Text Box 45"/>
              <p:cNvSpPr txBox="1">
                <a:spLocks noChangeArrowheads="1"/>
              </p:cNvSpPr>
              <p:nvPr/>
            </p:nvSpPr>
            <p:spPr bwMode="auto">
              <a:xfrm>
                <a:off x="898" y="5587"/>
                <a:ext cx="485" cy="281"/>
              </a:xfrm>
              <a:prstGeom prst="rect">
                <a:avLst/>
              </a:prstGeom>
              <a:noFill/>
              <a:ln w="9525" cap="rnd">
                <a:noFill/>
                <a:prstDash val="sysDot"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9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endParaRPr>
              </a:p>
            </p:txBody>
          </p:sp>
          <p:sp>
            <p:nvSpPr>
              <p:cNvPr id="516" name="Text Box 46"/>
              <p:cNvSpPr txBox="1">
                <a:spLocks noChangeArrowheads="1"/>
              </p:cNvSpPr>
              <p:nvPr/>
            </p:nvSpPr>
            <p:spPr bwMode="auto">
              <a:xfrm>
                <a:off x="3238" y="4729"/>
                <a:ext cx="898" cy="539"/>
              </a:xfrm>
              <a:prstGeom prst="rect">
                <a:avLst/>
              </a:prstGeom>
              <a:noFill/>
              <a:ln w="9525" cap="rnd">
                <a:noFill/>
                <a:prstDash val="sysDot"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alibri" pitchFamily="34" charset="0"/>
                  </a:rPr>
                  <a:t>Induced Charges</a:t>
                </a:r>
                <a:r>
                  <a:rPr kumimoji="0" lang="en-GB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, </a:t>
                </a:r>
                <a:r>
                  <a:rPr kumimoji="0" lang="en-GB" b="0" i="1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q</a:t>
                </a:r>
                <a:endParaRPr kumimoji="0" lang="en-GB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endParaRPr>
              </a:p>
            </p:txBody>
          </p:sp>
          <p:sp>
            <p:nvSpPr>
              <p:cNvPr id="517" name="Line 47"/>
              <p:cNvSpPr>
                <a:spLocks noChangeShapeType="1"/>
              </p:cNvSpPr>
              <p:nvPr/>
            </p:nvSpPr>
            <p:spPr bwMode="auto">
              <a:xfrm flipH="1">
                <a:off x="3093" y="5124"/>
                <a:ext cx="297" cy="693"/>
              </a:xfrm>
              <a:prstGeom prst="line">
                <a:avLst/>
              </a:prstGeom>
              <a:noFill/>
              <a:ln w="9525" cap="rnd">
                <a:solidFill>
                  <a:srgbClr val="000000"/>
                </a:solidFill>
                <a:prstDash val="sysDot"/>
                <a:round/>
                <a:headEnd/>
                <a:tailEnd type="triangle" w="med" len="med"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8" name="Text Box 48"/>
              <p:cNvSpPr txBox="1">
                <a:spLocks noChangeArrowheads="1"/>
              </p:cNvSpPr>
              <p:nvPr/>
            </p:nvSpPr>
            <p:spPr bwMode="auto">
              <a:xfrm>
                <a:off x="2357" y="5108"/>
                <a:ext cx="192" cy="21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algn="ctr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E</a:t>
                </a:r>
              </a:p>
            </p:txBody>
          </p:sp>
          <p:sp>
            <p:nvSpPr>
              <p:cNvPr id="519" name="Text Box 49"/>
              <p:cNvSpPr txBox="1">
                <a:spLocks noChangeArrowheads="1"/>
              </p:cNvSpPr>
              <p:nvPr/>
            </p:nvSpPr>
            <p:spPr bwMode="auto">
              <a:xfrm>
                <a:off x="2986" y="5378"/>
                <a:ext cx="235" cy="21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algn="ctr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E</a:t>
                </a:r>
                <a:r>
                  <a:rPr kumimoji="0" lang="en-GB" sz="18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n</a:t>
                </a: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endParaRPr>
              </a:p>
            </p:txBody>
          </p:sp>
          <p:sp>
            <p:nvSpPr>
              <p:cNvPr id="520" name="Text Box 50"/>
              <p:cNvSpPr txBox="1">
                <a:spLocks noChangeArrowheads="1"/>
              </p:cNvSpPr>
              <p:nvPr/>
            </p:nvSpPr>
            <p:spPr bwMode="auto">
              <a:xfrm>
                <a:off x="2643" y="5641"/>
                <a:ext cx="234" cy="209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algn="ctr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E</a:t>
                </a:r>
                <a:r>
                  <a:rPr kumimoji="0" lang="en-GB" sz="18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t</a:t>
                </a: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endParaRPr>
              </a:p>
            </p:txBody>
          </p:sp>
          <p:sp>
            <p:nvSpPr>
              <p:cNvPr id="521" name="Text Box 51"/>
              <p:cNvSpPr txBox="1">
                <a:spLocks noChangeArrowheads="1"/>
              </p:cNvSpPr>
              <p:nvPr/>
            </p:nvSpPr>
            <p:spPr bwMode="auto">
              <a:xfrm>
                <a:off x="1966" y="6112"/>
                <a:ext cx="234" cy="21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algn="ctr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E</a:t>
                </a:r>
                <a:r>
                  <a:rPr kumimoji="0" lang="en-GB" sz="16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n</a:t>
                </a:r>
                <a:endParaRPr kumimoji="0" lang="en-GB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endParaRPr>
              </a:p>
            </p:txBody>
          </p:sp>
          <p:sp>
            <p:nvSpPr>
              <p:cNvPr id="522" name="Text Box 52"/>
              <p:cNvSpPr txBox="1">
                <a:spLocks noChangeArrowheads="1"/>
              </p:cNvSpPr>
              <p:nvPr/>
            </p:nvSpPr>
            <p:spPr bwMode="auto">
              <a:xfrm>
                <a:off x="1751" y="5501"/>
                <a:ext cx="235" cy="211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algn="ctr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E</a:t>
                </a:r>
                <a:r>
                  <a:rPr kumimoji="0" lang="en-GB" sz="1800" b="0" i="0" u="none" strike="noStrike" kern="0" cap="none" spc="0" normalizeH="0" baseline="-25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t</a:t>
                </a: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endParaRPr>
              </a:p>
            </p:txBody>
          </p:sp>
          <p:sp>
            <p:nvSpPr>
              <p:cNvPr id="523" name="Text Box 53"/>
              <p:cNvSpPr txBox="1">
                <a:spLocks noChangeArrowheads="1"/>
              </p:cNvSpPr>
              <p:nvPr/>
            </p:nvSpPr>
            <p:spPr bwMode="auto">
              <a:xfrm>
                <a:off x="885" y="5501"/>
                <a:ext cx="650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algn="ctr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F = </a:t>
                </a:r>
                <a:r>
                  <a:rPr kumimoji="0" lang="en-GB" b="0" i="1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q</a:t>
                </a:r>
                <a:r>
                  <a:rPr kumimoji="0" lang="en-GB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E</a:t>
                </a:r>
                <a:r>
                  <a:rPr kumimoji="0" lang="en-GB" b="0" i="0" u="none" strike="noStrike" kern="0" cap="none" spc="0" normalizeH="0" baseline="-2500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t</a:t>
                </a:r>
                <a:endParaRPr kumimoji="0" lang="en-GB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endParaRPr>
              </a:p>
            </p:txBody>
          </p:sp>
          <p:sp>
            <p:nvSpPr>
              <p:cNvPr id="524" name="Text Box 54"/>
              <p:cNvSpPr txBox="1">
                <a:spLocks noChangeArrowheads="1"/>
              </p:cNvSpPr>
              <p:nvPr/>
            </p:nvSpPr>
            <p:spPr bwMode="auto">
              <a:xfrm>
                <a:off x="3330" y="5501"/>
                <a:ext cx="853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algn="ctr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F = </a:t>
                </a:r>
                <a:r>
                  <a:rPr kumimoji="0" lang="en-GB" b="0" i="1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q</a:t>
                </a:r>
                <a:r>
                  <a:rPr kumimoji="0" lang="en-GB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E</a:t>
                </a:r>
                <a:r>
                  <a:rPr kumimoji="0" lang="en-GB" b="0" i="0" u="none" strike="noStrike" kern="0" cap="none" spc="0" normalizeH="0" baseline="-25000" noProof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t</a:t>
                </a:r>
                <a:endParaRPr kumimoji="0" lang="en-GB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Times New Roman" pitchFamily="18" charset="0"/>
                </a:endParaRPr>
              </a:p>
            </p:txBody>
          </p:sp>
          <p:sp>
            <p:nvSpPr>
              <p:cNvPr id="525" name="Text Box 55"/>
              <p:cNvSpPr txBox="1">
                <a:spLocks noChangeArrowheads="1"/>
              </p:cNvSpPr>
              <p:nvPr/>
            </p:nvSpPr>
            <p:spPr bwMode="auto">
              <a:xfrm>
                <a:off x="2532" y="4819"/>
                <a:ext cx="280" cy="2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algn="ctr" defTabSz="79375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Cl</a:t>
                </a:r>
                <a:r>
                  <a:rPr kumimoji="0" lang="en-GB" sz="1600" b="0" i="0" u="none" strike="noStrike" kern="0" cap="none" spc="0" normalizeH="0" baseline="3000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18" charset="0"/>
                  </a:rPr>
                  <a:t>-</a:t>
                </a:r>
              </a:p>
            </p:txBody>
          </p:sp>
          <p:sp>
            <p:nvSpPr>
              <p:cNvPr id="533" name="Line 73"/>
              <p:cNvSpPr>
                <a:spLocks noChangeAspect="1" noChangeShapeType="1"/>
              </p:cNvSpPr>
              <p:nvPr/>
            </p:nvSpPr>
            <p:spPr bwMode="auto">
              <a:xfrm rot="-5400000">
                <a:off x="2323" y="6012"/>
                <a:ext cx="0" cy="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4" name="Line 74"/>
              <p:cNvSpPr>
                <a:spLocks noChangeAspect="1" noChangeShapeType="1"/>
              </p:cNvSpPr>
              <p:nvPr/>
            </p:nvSpPr>
            <p:spPr bwMode="auto">
              <a:xfrm rot="-5400000">
                <a:off x="1457" y="6011"/>
                <a:ext cx="0" cy="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6" name="Line 94"/>
              <p:cNvSpPr>
                <a:spLocks noChangeAspect="1" noChangeShapeType="1"/>
              </p:cNvSpPr>
              <p:nvPr/>
            </p:nvSpPr>
            <p:spPr bwMode="auto">
              <a:xfrm rot="-5400000">
                <a:off x="2842" y="5868"/>
                <a:ext cx="0" cy="7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7" name="Line 95"/>
              <p:cNvSpPr>
                <a:spLocks noChangeAspect="1" noChangeShapeType="1"/>
              </p:cNvSpPr>
              <p:nvPr/>
            </p:nvSpPr>
            <p:spPr bwMode="auto">
              <a:xfrm rot="-5400000">
                <a:off x="3016" y="5868"/>
                <a:ext cx="0" cy="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8" name="Line 96"/>
              <p:cNvSpPr>
                <a:spLocks noChangeAspect="1" noChangeShapeType="1"/>
              </p:cNvSpPr>
              <p:nvPr/>
            </p:nvSpPr>
            <p:spPr bwMode="auto">
              <a:xfrm rot="-5400000">
                <a:off x="3189" y="5868"/>
                <a:ext cx="0" cy="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9" name="Line 97"/>
              <p:cNvSpPr>
                <a:spLocks noChangeAspect="1" noChangeShapeType="1"/>
              </p:cNvSpPr>
              <p:nvPr/>
            </p:nvSpPr>
            <p:spPr bwMode="auto">
              <a:xfrm rot="-5400000">
                <a:off x="3362" y="5868"/>
                <a:ext cx="0" cy="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0" name="Line 98"/>
              <p:cNvSpPr>
                <a:spLocks noChangeAspect="1" noChangeShapeType="1"/>
              </p:cNvSpPr>
              <p:nvPr/>
            </p:nvSpPr>
            <p:spPr bwMode="auto">
              <a:xfrm rot="-5400000">
                <a:off x="3535" y="5868"/>
                <a:ext cx="0" cy="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41" name="Line 99"/>
              <p:cNvSpPr>
                <a:spLocks noChangeAspect="1" noChangeShapeType="1"/>
              </p:cNvSpPr>
              <p:nvPr/>
            </p:nvSpPr>
            <p:spPr bwMode="auto">
              <a:xfrm rot="-5400000">
                <a:off x="2669" y="5868"/>
                <a:ext cx="0" cy="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lIns="4040" tIns="2019" rIns="4040" bIns="2019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9" name="586 Grupo"/>
            <p:cNvGrpSpPr/>
            <p:nvPr/>
          </p:nvGrpSpPr>
          <p:grpSpPr>
            <a:xfrm>
              <a:off x="2941064" y="3808024"/>
              <a:ext cx="1720571" cy="460818"/>
              <a:chOff x="3131840" y="4291230"/>
              <a:chExt cx="1380202" cy="369332"/>
            </a:xfrm>
          </p:grpSpPr>
          <p:sp>
            <p:nvSpPr>
              <p:cNvPr id="581" name="580 CuadroTexto"/>
              <p:cNvSpPr txBox="1"/>
              <p:nvPr/>
            </p:nvSpPr>
            <p:spPr>
              <a:xfrm>
                <a:off x="3779912" y="429123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/>
                  <a:t>+</a:t>
                </a:r>
                <a:endParaRPr lang="es-ES" dirty="0"/>
              </a:p>
            </p:txBody>
          </p:sp>
          <p:sp>
            <p:nvSpPr>
              <p:cNvPr id="582" name="581 CuadroTexto"/>
              <p:cNvSpPr txBox="1"/>
              <p:nvPr/>
            </p:nvSpPr>
            <p:spPr>
              <a:xfrm>
                <a:off x="3995936" y="429123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/>
                  <a:t>+</a:t>
                </a:r>
                <a:endParaRPr lang="es-ES" dirty="0"/>
              </a:p>
            </p:txBody>
          </p:sp>
          <p:sp>
            <p:nvSpPr>
              <p:cNvPr id="583" name="582 CuadroTexto"/>
              <p:cNvSpPr txBox="1"/>
              <p:nvPr/>
            </p:nvSpPr>
            <p:spPr>
              <a:xfrm>
                <a:off x="4211960" y="429123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/>
                  <a:t>+</a:t>
                </a:r>
                <a:endParaRPr lang="es-ES" dirty="0"/>
              </a:p>
            </p:txBody>
          </p:sp>
          <p:sp>
            <p:nvSpPr>
              <p:cNvPr id="584" name="583 CuadroTexto"/>
              <p:cNvSpPr txBox="1"/>
              <p:nvPr/>
            </p:nvSpPr>
            <p:spPr>
              <a:xfrm>
                <a:off x="3563888" y="429123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/>
                  <a:t>+</a:t>
                </a:r>
                <a:endParaRPr lang="es-ES" dirty="0"/>
              </a:p>
            </p:txBody>
          </p:sp>
          <p:sp>
            <p:nvSpPr>
              <p:cNvPr id="585" name="584 CuadroTexto"/>
              <p:cNvSpPr txBox="1"/>
              <p:nvPr/>
            </p:nvSpPr>
            <p:spPr>
              <a:xfrm>
                <a:off x="3347864" y="429123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/>
                  <a:t>+</a:t>
                </a:r>
                <a:endParaRPr lang="es-ES" dirty="0"/>
              </a:p>
            </p:txBody>
          </p:sp>
          <p:sp>
            <p:nvSpPr>
              <p:cNvPr id="586" name="585 CuadroTexto"/>
              <p:cNvSpPr txBox="1"/>
              <p:nvPr/>
            </p:nvSpPr>
            <p:spPr>
              <a:xfrm>
                <a:off x="3131840" y="429123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/>
                  <a:t>+</a:t>
                </a:r>
                <a:endParaRPr lang="es-ES" dirty="0"/>
              </a:p>
            </p:txBody>
          </p:sp>
        </p:grpSp>
        <p:grpSp>
          <p:nvGrpSpPr>
            <p:cNvPr id="10" name="587 Grupo"/>
            <p:cNvGrpSpPr/>
            <p:nvPr/>
          </p:nvGrpSpPr>
          <p:grpSpPr>
            <a:xfrm>
              <a:off x="4811124" y="4068293"/>
              <a:ext cx="1720571" cy="460818"/>
              <a:chOff x="3131840" y="4291230"/>
              <a:chExt cx="1380202" cy="369332"/>
            </a:xfrm>
          </p:grpSpPr>
          <p:sp>
            <p:nvSpPr>
              <p:cNvPr id="589" name="588 CuadroTexto"/>
              <p:cNvSpPr txBox="1"/>
              <p:nvPr/>
            </p:nvSpPr>
            <p:spPr>
              <a:xfrm>
                <a:off x="3779912" y="429123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/>
                  <a:t>+</a:t>
                </a:r>
                <a:endParaRPr lang="es-ES" dirty="0"/>
              </a:p>
            </p:txBody>
          </p:sp>
          <p:sp>
            <p:nvSpPr>
              <p:cNvPr id="590" name="589 CuadroTexto"/>
              <p:cNvSpPr txBox="1"/>
              <p:nvPr/>
            </p:nvSpPr>
            <p:spPr>
              <a:xfrm>
                <a:off x="3995936" y="429123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/>
                  <a:t>+</a:t>
                </a:r>
                <a:endParaRPr lang="es-ES" dirty="0"/>
              </a:p>
            </p:txBody>
          </p:sp>
          <p:sp>
            <p:nvSpPr>
              <p:cNvPr id="591" name="590 CuadroTexto"/>
              <p:cNvSpPr txBox="1"/>
              <p:nvPr/>
            </p:nvSpPr>
            <p:spPr>
              <a:xfrm>
                <a:off x="4211960" y="429123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/>
                  <a:t>+</a:t>
                </a:r>
                <a:endParaRPr lang="es-ES" dirty="0"/>
              </a:p>
            </p:txBody>
          </p:sp>
          <p:sp>
            <p:nvSpPr>
              <p:cNvPr id="592" name="591 CuadroTexto"/>
              <p:cNvSpPr txBox="1"/>
              <p:nvPr/>
            </p:nvSpPr>
            <p:spPr>
              <a:xfrm>
                <a:off x="3563888" y="429123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/>
                  <a:t>+</a:t>
                </a:r>
                <a:endParaRPr lang="es-ES" dirty="0"/>
              </a:p>
            </p:txBody>
          </p:sp>
          <p:sp>
            <p:nvSpPr>
              <p:cNvPr id="593" name="592 CuadroTexto"/>
              <p:cNvSpPr txBox="1"/>
              <p:nvPr/>
            </p:nvSpPr>
            <p:spPr>
              <a:xfrm>
                <a:off x="3347864" y="429123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/>
                  <a:t>+</a:t>
                </a:r>
                <a:endParaRPr lang="es-ES" dirty="0"/>
              </a:p>
            </p:txBody>
          </p:sp>
          <p:sp>
            <p:nvSpPr>
              <p:cNvPr id="594" name="593 CuadroTexto"/>
              <p:cNvSpPr txBox="1"/>
              <p:nvPr/>
            </p:nvSpPr>
            <p:spPr>
              <a:xfrm>
                <a:off x="3131840" y="429123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s-ES" dirty="0" smtClean="0"/>
                  <a:t>+</a:t>
                </a:r>
                <a:endParaRPr lang="es-ES" dirty="0"/>
              </a:p>
            </p:txBody>
          </p:sp>
        </p:grpSp>
      </p:grpSp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1907704" y="5301208"/>
          <a:ext cx="2271712" cy="885825"/>
        </p:xfrm>
        <a:graphic>
          <a:graphicData uri="http://schemas.openxmlformats.org/presentationml/2006/ole">
            <p:oleObj spid="_x0000_s3074" name="Equation" r:id="rId4" imgW="1180800" imgH="444240" progId="Equation.DSMT4">
              <p:embed/>
            </p:oleObj>
          </a:graphicData>
        </a:graphic>
      </p:graphicFrame>
      <p:sp>
        <p:nvSpPr>
          <p:cNvPr id="73" name="72 CuadroTexto"/>
          <p:cNvSpPr txBox="1"/>
          <p:nvPr/>
        </p:nvSpPr>
        <p:spPr>
          <a:xfrm>
            <a:off x="4716016" y="5517232"/>
            <a:ext cx="38975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" pitchFamily="34" charset="0"/>
              </a:rPr>
              <a:t>Helmholtz-</a:t>
            </a:r>
            <a:r>
              <a:rPr lang="en-US" sz="2000" b="1" dirty="0" err="1" smtClean="0">
                <a:latin typeface="Calibri" pitchFamily="34" charset="0"/>
              </a:rPr>
              <a:t>Smoluchowski</a:t>
            </a:r>
            <a:r>
              <a:rPr lang="en-US" sz="2000" b="1" dirty="0" smtClean="0">
                <a:latin typeface="Calibri" pitchFamily="34" charset="0"/>
              </a:rPr>
              <a:t> equation</a:t>
            </a:r>
            <a:endParaRPr lang="en-US" sz="20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395536" y="0"/>
            <a:ext cx="5266928" cy="11430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solidFill>
                  <a:srgbClr val="1F497D"/>
                </a:solidFill>
                <a:latin typeface="Calibri" pitchFamily="34" charset="0"/>
              </a:rPr>
              <a:t>A simplified model reveals the important length and time scales</a:t>
            </a:r>
            <a:endParaRPr lang="en-US" sz="2400" b="1" dirty="0">
              <a:solidFill>
                <a:srgbClr val="1F497D"/>
              </a:solidFill>
              <a:latin typeface="Calibri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980728"/>
            <a:ext cx="7056784" cy="2848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395536" y="3933056"/>
            <a:ext cx="4161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" pitchFamily="34" charset="0"/>
              </a:rPr>
              <a:t>The voltage across the double layer is</a:t>
            </a:r>
            <a:endParaRPr lang="en-US" sz="2000" b="1" dirty="0">
              <a:latin typeface="Calibri" pitchFamily="34" charset="0"/>
            </a:endParaRPr>
          </a:p>
        </p:txBody>
      </p:sp>
      <p:graphicFrame>
        <p:nvGraphicFramePr>
          <p:cNvPr id="6" name="5 Objeto"/>
          <p:cNvGraphicFramePr>
            <a:graphicFrameLocks noChangeAspect="1"/>
          </p:cNvGraphicFramePr>
          <p:nvPr/>
        </p:nvGraphicFramePr>
        <p:xfrm>
          <a:off x="4644008" y="4005064"/>
          <a:ext cx="2679949" cy="1152128"/>
        </p:xfrm>
        <a:graphic>
          <a:graphicData uri="http://schemas.openxmlformats.org/presentationml/2006/ole">
            <p:oleObj spid="_x0000_s5123" name="Equation" r:id="rId4" imgW="1358640" imgH="583920" progId="Equation.DSMT4">
              <p:embed/>
            </p:oleObj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467544" y="5157192"/>
            <a:ext cx="25627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Calibri" pitchFamily="34" charset="0"/>
              </a:rPr>
              <a:t>And the slip velocity is</a:t>
            </a:r>
            <a:endParaRPr lang="en-US" sz="2000" b="1" dirty="0">
              <a:latin typeface="Calibri" pitchFamily="34" charset="0"/>
            </a:endParaRPr>
          </a:p>
        </p:txBody>
      </p:sp>
      <p:graphicFrame>
        <p:nvGraphicFramePr>
          <p:cNvPr id="8" name="7 Objeto"/>
          <p:cNvGraphicFramePr>
            <a:graphicFrameLocks noChangeAspect="1"/>
          </p:cNvGraphicFramePr>
          <p:nvPr/>
        </p:nvGraphicFramePr>
        <p:xfrm>
          <a:off x="3707904" y="5445224"/>
          <a:ext cx="4659312" cy="1001713"/>
        </p:xfrm>
        <a:graphic>
          <a:graphicData uri="http://schemas.openxmlformats.org/presentationml/2006/ole">
            <p:oleObj spid="_x0000_s5124" name="Equation" r:id="rId5" imgW="2361960" imgH="5079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512" y="116632"/>
            <a:ext cx="6332240" cy="864096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Comparisons</a:t>
            </a:r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theory</a:t>
            </a:r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 and </a:t>
            </a:r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experiments</a:t>
            </a:r>
            <a:endParaRPr lang="es-ES" sz="2400" b="1" dirty="0">
              <a:solidFill>
                <a:srgbClr val="1F497D"/>
              </a:solidFill>
              <a:latin typeface="Calibri" pitchFamily="34" charset="0"/>
            </a:endParaRPr>
          </a:p>
        </p:txBody>
      </p:sp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4653136"/>
            <a:ext cx="4392488" cy="189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4 CuadroTexto"/>
          <p:cNvSpPr txBox="1"/>
          <p:nvPr/>
        </p:nvSpPr>
        <p:spPr>
          <a:xfrm>
            <a:off x="323528" y="4221088"/>
            <a:ext cx="2411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err="1" smtClean="0">
                <a:latin typeface="Calibri" pitchFamily="34" charset="0"/>
              </a:rPr>
              <a:t>characteristic</a:t>
            </a:r>
            <a:r>
              <a:rPr lang="es-ES" sz="2000" b="1" dirty="0" smtClean="0">
                <a:latin typeface="Calibri" pitchFamily="34" charset="0"/>
              </a:rPr>
              <a:t> </a:t>
            </a:r>
            <a:r>
              <a:rPr lang="es-ES" sz="2000" b="1" dirty="0" err="1" smtClean="0">
                <a:latin typeface="Calibri" pitchFamily="34" charset="0"/>
              </a:rPr>
              <a:t>frequency</a:t>
            </a:r>
            <a:r>
              <a:rPr lang="es-ES" sz="2000" b="1" dirty="0" smtClean="0">
                <a:latin typeface="Calibri" pitchFamily="34" charset="0"/>
              </a:rPr>
              <a:t> </a:t>
            </a:r>
            <a:r>
              <a:rPr lang="es-ES" sz="2000" b="1" dirty="0" err="1" smtClean="0">
                <a:latin typeface="Calibri" pitchFamily="34" charset="0"/>
              </a:rPr>
              <a:t>around</a:t>
            </a:r>
            <a:r>
              <a:rPr lang="es-ES" sz="2000" b="1" dirty="0" smtClean="0">
                <a:latin typeface="Calibri" pitchFamily="34" charset="0"/>
              </a:rPr>
              <a:t> 1/</a:t>
            </a:r>
            <a:r>
              <a:rPr lang="es-ES" sz="2000" b="1" i="1" dirty="0" err="1" smtClean="0">
                <a:latin typeface="Calibri" pitchFamily="34" charset="0"/>
              </a:rPr>
              <a:t>R</a:t>
            </a:r>
            <a:r>
              <a:rPr lang="es-ES" sz="2000" b="1" baseline="-25000" dirty="0" err="1" smtClean="0">
                <a:latin typeface="Calibri" pitchFamily="34" charset="0"/>
              </a:rPr>
              <a:t>bulk</a:t>
            </a:r>
            <a:r>
              <a:rPr lang="es-ES" sz="2000" b="1" i="1" dirty="0" err="1" smtClean="0">
                <a:latin typeface="Calibri" pitchFamily="34" charset="0"/>
              </a:rPr>
              <a:t>C</a:t>
            </a:r>
            <a:r>
              <a:rPr lang="es-ES" sz="2000" b="1" baseline="-25000" dirty="0" err="1" smtClean="0">
                <a:latin typeface="Calibri" pitchFamily="34" charset="0"/>
              </a:rPr>
              <a:t>DL</a:t>
            </a:r>
            <a:endParaRPr lang="es-ES" sz="2000" b="1" baseline="-25000" dirty="0">
              <a:latin typeface="Calibri" pitchFamily="34" charset="0"/>
            </a:endParaRPr>
          </a:p>
        </p:txBody>
      </p:sp>
      <p:grpSp>
        <p:nvGrpSpPr>
          <p:cNvPr id="3" name="9 Grupo"/>
          <p:cNvGrpSpPr/>
          <p:nvPr/>
        </p:nvGrpSpPr>
        <p:grpSpPr>
          <a:xfrm>
            <a:off x="2195736" y="1124744"/>
            <a:ext cx="5291768" cy="3212060"/>
            <a:chOff x="2339752" y="1412776"/>
            <a:chExt cx="5291768" cy="3212060"/>
          </a:xfrm>
        </p:grpSpPr>
        <p:pic>
          <p:nvPicPr>
            <p:cNvPr id="4710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b="60938"/>
            <a:stretch>
              <a:fillRect/>
            </a:stretch>
          </p:blipFill>
          <p:spPr bwMode="auto">
            <a:xfrm>
              <a:off x="2339752" y="1412776"/>
              <a:ext cx="5291768" cy="32120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8 CuadroTexto"/>
            <p:cNvSpPr txBox="1"/>
            <p:nvPr/>
          </p:nvSpPr>
          <p:spPr>
            <a:xfrm>
              <a:off x="6444208" y="3212976"/>
              <a:ext cx="11521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000" i="1" dirty="0" err="1" smtClean="0"/>
                <a:t>V</a:t>
              </a:r>
              <a:r>
                <a:rPr lang="es-ES" sz="2000" baseline="-25000" dirty="0" err="1" smtClean="0"/>
                <a:t>pp</a:t>
              </a:r>
              <a:r>
                <a:rPr lang="es-ES" sz="2000" dirty="0" smtClean="0"/>
                <a:t>=1 V</a:t>
              </a:r>
              <a:endParaRPr lang="es-ES" sz="2000" baseline="-25000" dirty="0"/>
            </a:p>
          </p:txBody>
        </p:sp>
      </p:grpSp>
      <p:cxnSp>
        <p:nvCxnSpPr>
          <p:cNvPr id="7" name="6 Conector recto de flecha"/>
          <p:cNvCxnSpPr>
            <a:stCxn id="5" idx="3"/>
          </p:cNvCxnSpPr>
          <p:nvPr/>
        </p:nvCxnSpPr>
        <p:spPr>
          <a:xfrm flipV="1">
            <a:off x="2735288" y="3573016"/>
            <a:ext cx="1404664" cy="11559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476672"/>
            <a:ext cx="4752528" cy="915888"/>
          </a:xfrm>
        </p:spPr>
        <p:txBody>
          <a:bodyPr>
            <a:normAutofit/>
          </a:bodyPr>
          <a:lstStyle/>
          <a:p>
            <a:pPr algn="l"/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A </a:t>
            </a:r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detail</a:t>
            </a:r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 experimental and </a:t>
            </a:r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theoretical</a:t>
            </a:r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study</a:t>
            </a:r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was</a:t>
            </a:r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 </a:t>
            </a:r>
            <a:r>
              <a:rPr lang="es-ES" sz="2400" b="1" dirty="0" err="1" smtClean="0">
                <a:solidFill>
                  <a:srgbClr val="1F497D"/>
                </a:solidFill>
                <a:latin typeface="Calibri" pitchFamily="34" charset="0"/>
              </a:rPr>
              <a:t>published</a:t>
            </a:r>
            <a:r>
              <a:rPr lang="es-ES" sz="2400" b="1" dirty="0" smtClean="0">
                <a:solidFill>
                  <a:srgbClr val="1F497D"/>
                </a:solidFill>
                <a:latin typeface="Calibri" pitchFamily="34" charset="0"/>
              </a:rPr>
              <a:t> in </a:t>
            </a:r>
            <a:endParaRPr lang="es-ES" sz="2400" b="1" dirty="0">
              <a:solidFill>
                <a:srgbClr val="1F497D"/>
              </a:solidFill>
              <a:latin typeface="Calibri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539552" y="1916832"/>
            <a:ext cx="820891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alibri" pitchFamily="34" charset="0"/>
              </a:rPr>
              <a:t>Fluid flow induced by </a:t>
            </a:r>
            <a:r>
              <a:rPr lang="en-US" sz="2000" b="1" dirty="0" err="1" smtClean="0">
                <a:latin typeface="Calibri" pitchFamily="34" charset="0"/>
              </a:rPr>
              <a:t>nonuniform</a:t>
            </a:r>
            <a:r>
              <a:rPr lang="en-US" sz="2000" b="1" dirty="0" smtClean="0">
                <a:latin typeface="Calibri" pitchFamily="34" charset="0"/>
              </a:rPr>
              <a:t> ac electric fields in electrolytes on microelectrodes. I. Experimental measurements</a:t>
            </a:r>
          </a:p>
          <a:p>
            <a:r>
              <a:rPr lang="en-US" sz="2000" i="1" dirty="0" smtClean="0">
                <a:latin typeface="Calibri" pitchFamily="34" charset="0"/>
              </a:rPr>
              <a:t>	Physical Review E, vol. 61, no. 4, pp. 4011-4018 (2000)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(citations 322)</a:t>
            </a:r>
          </a:p>
          <a:p>
            <a:r>
              <a:rPr lang="en-US" sz="2000" b="1" dirty="0" smtClean="0">
                <a:latin typeface="Calibri" pitchFamily="34" charset="0"/>
              </a:rPr>
              <a:t>Fluid flow induced by </a:t>
            </a:r>
            <a:r>
              <a:rPr lang="en-US" sz="2000" b="1" dirty="0" err="1" smtClean="0">
                <a:latin typeface="Calibri" pitchFamily="34" charset="0"/>
              </a:rPr>
              <a:t>nonuniform</a:t>
            </a:r>
            <a:r>
              <a:rPr lang="en-US" sz="2000" b="1" dirty="0" smtClean="0">
                <a:latin typeface="Calibri" pitchFamily="34" charset="0"/>
              </a:rPr>
              <a:t> ac electric fields in electrolytes on microelectrodes. II. A linear double-layer analysis</a:t>
            </a:r>
          </a:p>
          <a:p>
            <a:pPr lvl="1"/>
            <a:r>
              <a:rPr lang="en-US" sz="2000" i="1" dirty="0" smtClean="0">
                <a:latin typeface="Calibri" pitchFamily="34" charset="0"/>
              </a:rPr>
              <a:t>Physical Review E, vol. 61, no. 4, pp. 4011-4018 (2000)</a:t>
            </a:r>
            <a:r>
              <a:rPr lang="en-US" sz="2000" b="1" dirty="0" smtClean="0">
                <a:latin typeface="Calibri" pitchFamily="34" charset="0"/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(citations 234)</a:t>
            </a:r>
          </a:p>
          <a:p>
            <a:r>
              <a:rPr lang="en-US" sz="2000" b="1" dirty="0" smtClean="0">
                <a:latin typeface="Calibri" pitchFamily="34" charset="0"/>
              </a:rPr>
              <a:t>Fluid flow induced by </a:t>
            </a:r>
            <a:r>
              <a:rPr lang="en-US" sz="2000" b="1" dirty="0" err="1" smtClean="0">
                <a:latin typeface="Calibri" pitchFamily="34" charset="0"/>
              </a:rPr>
              <a:t>nonuniform</a:t>
            </a:r>
            <a:r>
              <a:rPr lang="en-US" sz="2000" b="1" dirty="0" smtClean="0">
                <a:latin typeface="Calibri" pitchFamily="34" charset="0"/>
              </a:rPr>
              <a:t> ac electric fields in electrolytes on microelectrodes. III. Observation of streamlines and numerical simulation</a:t>
            </a:r>
          </a:p>
          <a:p>
            <a:pPr lvl="1"/>
            <a:r>
              <a:rPr lang="en-US" sz="2000" i="1" dirty="0" smtClean="0">
                <a:latin typeface="Calibri" pitchFamily="34" charset="0"/>
              </a:rPr>
              <a:t>Physical Review E, vol. 66, no. 2, pp. 26305 (2002) </a:t>
            </a:r>
            <a:r>
              <a:rPr lang="en-US" sz="2000" b="1" dirty="0" smtClean="0">
                <a:solidFill>
                  <a:srgbClr val="FF0000"/>
                </a:solidFill>
                <a:latin typeface="Calibri" pitchFamily="34" charset="0"/>
              </a:rPr>
              <a:t>(citations: 244)</a:t>
            </a:r>
          </a:p>
          <a:p>
            <a:endParaRPr lang="en-US" sz="2000" b="1" dirty="0" smtClean="0">
              <a:latin typeface="Calibri" pitchFamily="34" charset="0"/>
            </a:endParaRPr>
          </a:p>
          <a:p>
            <a:endParaRPr lang="en-US" sz="20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Verdadero"/>
  <p:tag name="EMBEDFONTS" val="Falso"/>
  <p:tag name="USEBOLDAMS" val="Falso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C:\Archiv~1\gs\gs8.53\bin\gswin32c"/>
  <p:tag name="DEFAULTBITMAP" val="pngmono"/>
  <p:tag name="DEFAULTBLEND" val="Falso"/>
  <p:tag name="DEFAULTTRANSPARENT" val="Falso"/>
  <p:tag name="DEFAULTWORKAROUNDTRANSPARENCYBUG" val="Falso"/>
  <p:tag name="DEFAULTRESOLUTION" val="1200"/>
  <p:tag name="DEFAULTMAGNIFICATION" val="2"/>
  <p:tag name="DEFAULTFONTSIZE" val="10"/>
  <p:tag name="DEFAULTWIDTH" val="631"/>
  <p:tag name="DEFAULTHEIGHT" val="47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&#10;\usepackage[reqno,intlimits]{amsmath}&#10;\usepackage{amssymb}&#10;\usepackage{amsxtra}&#10;\usepackage[mathscr]{eucal}&#10;\usepackage[final,dvips]{graphicx}&#10;\usepackage[dvips]{color}&#10;&#10;&#10;\textwidth=230mm \textheight=170mm \voffset=-20mm \hoffset=10mm&#10;&#10;&#10;%\onlyslides{1-2,4-1000}&#10;&#10;\begin{document}&#10;&#10;&#10;&#10;&#10;&#10;&#10;&#10;%\end{document}&#10;&#10;\begin{slide}&#10;\begin{center}&#10;\includegraphics[scale=0.35]{escudo_U_Sevilla.eps}&#10;\end{center}&#10;%}&#10;\end{slide}&#10;&#10;\end{document}"/>
  <p:tag name="EXTERNALNAME" val="txp_fig"/>
  <p:tag name="BLEND" val="Falso"/>
  <p:tag name="TRANSPARENT" val="Falso"/>
  <p:tag name="KEEPFILES" val="Falso"/>
  <p:tag name="DEBUGPAUSE" val="Falso"/>
  <p:tag name="RESOLUTION" val="300"/>
  <p:tag name="TIMEOUT" val="(none)"/>
  <p:tag name="BOXWIDTH" val="348"/>
  <p:tag name="BOXHEIGHT" val="200"/>
  <p:tag name="BOXFONT" val="10"/>
  <p:tag name="BOXWRAP" val="Falso"/>
  <p:tag name="WORKAROUNDTRANSPARENCYBUG" val="Falso"/>
  <p:tag name="ALLOWFONTSUBSTITUTION" val="Falso"/>
  <p:tag name="BITMAPFORMAT" val="bmp256"/>
  <p:tag name="ORIGWIDTH" val="105.875"/>
  <p:tag name="PICTUREFILESIZE" val="19688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&#10;\documentclass{slides}\pagestyle{empty}&#10;&#10;\usepackage[reqno,intlimits]{amsmath}&#10;\usepackage{amssymb}&#10;\usepackage{amsxtra}&#10;\usepackage[mathscr]{eucal}&#10;\usepackage[final,dvips]{graphicx}&#10;\usepackage[dvips]{color}&#10;&#10;&#10;\textwidth=180mm \textheight=170mm \voffset=-20mm \hoffset=10mm&#10;&#10;&#10;%\onlyslides{1-2,4-1000}&#10;&#10;\begin{document}&#10;&#10;&#10;\begin{slide}&#10;\begin{center}&#10;\resizebox{0.4&#10;\linewidth}{!}{\includegraphics{foto-developer.eps}}&#10;\end{center}&#10;\end{slide}&#10;&#10;&#10;\end{document}&#10;"/>
  <p:tag name="EXTERNALNAME" val="txp_fig"/>
  <p:tag name="BLEND" val="Falso"/>
  <p:tag name="TRANSPARENT" val="Falso"/>
  <p:tag name="KEEPFILES" val="Falso"/>
  <p:tag name="DEBUGPAUSE" val="Falso"/>
  <p:tag name="RESOLUTION" val="1200"/>
  <p:tag name="TIMEOUT" val="(none)"/>
  <p:tag name="BOXWIDTH" val="581"/>
  <p:tag name="BOXHEIGHT" val="498"/>
  <p:tag name="BOXFONT" val="10"/>
  <p:tag name="BOXWRAP" val="Falso"/>
  <p:tag name="WORKAROUNDTRANSPARENCYBUG" val="Falso"/>
  <p:tag name="ALLOWFONTSUBSTITUTION" val="Falso"/>
  <p:tag name="BITMAPFORMAT" val="pngmono"/>
  <p:tag name="ORIGWIDTH" val="204"/>
  <p:tag name="PICTUREFILESIZE" val="27917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&#10;\documentclass{slides}\pagestyle{empty}&#10;&#10;\usepackage[reqno,intlimits]{amsmath}&#10;\usepackage{amssymb}&#10;\usepackage{amsxtra}&#10;\usepackage[mathscr]{eucal}&#10;\usepackage[final,dvips]{graphicx}&#10;\usepackage[dvips]{color}&#10;&#10;&#10;\textwidth=180mm \textheight=170mm \voffset=-20mm \hoffset=10mm&#10;&#10;&#10;%\onlyslides{1-2,4-1000}&#10;&#10;\begin{document}&#10;&#10;&#10;\begin{slide}&#10;\begin{center}&#10;\resizebox{0.4&#10;\linewidth}{!}{\includegraphics{ACR7B.eps}}&#10;\end{center}&#10;\end{slide}&#10;&#10;&#10;\end{document}&#10;"/>
  <p:tag name="EXTERNALNAME" val="txp_fig"/>
  <p:tag name="BLEND" val="Falso"/>
  <p:tag name="TRANSPARENT" val="Falso"/>
  <p:tag name="KEEPFILES" val="Falso"/>
  <p:tag name="DEBUGPAUSE" val="Falso"/>
  <p:tag name="RESOLUTION" val="1200"/>
  <p:tag name="TIMEOUT" val="(none)"/>
  <p:tag name="BOXWIDTH" val="511"/>
  <p:tag name="BOXHEIGHT" val="425"/>
  <p:tag name="BOXFONT" val="12"/>
  <p:tag name="BOXWRAP" val="Falso"/>
  <p:tag name="WORKAROUNDTRANSPARENCYBUG" val="Falso"/>
  <p:tag name="ALLOWFONTSUBSTITUTION" val="Falso"/>
  <p:tag name="BITMAPFORMAT" val="pngmono"/>
  <p:tag name="ORIGWIDTH" val="205"/>
  <p:tag name="PICTUREFILESIZE" val="19000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&#10;\documentclass{slides}\pagestyle{empty}&#10;&#10;\usepackage[reqno,intlimits]{amsmath}&#10;\usepackage{amssymb}&#10;\usepackage{amsxtra}&#10;\usepackage[mathscr]{eucal}&#10;\usepackage[final,dvips]{graphicx}&#10;\usepackage[dvips]{color}&#10;&#10;&#10;\textwidth=180mm \textheight=170mm \voffset=-20mm \hoffset=10mm&#10;&#10;&#10;%\onlyslides{1-2,4-1000}&#10;&#10;\begin{document}&#10;&#10;&#10;\begin{slide}&#10;\begin{center}&#10;\resizebox{0.4&#10;\linewidth}{!}{\includegraphics{foto-superficie-T-CZ.eps}}&#10;\end{center}&#10;\end{slide}&#10;&#10;&#10;\end{document}&#10;"/>
  <p:tag name="EXTERNALNAME" val="txp_fig"/>
  <p:tag name="BLEND" val="Falso"/>
  <p:tag name="TRANSPARENT" val="Falso"/>
  <p:tag name="KEEPFILES" val="Falso"/>
  <p:tag name="DEBUGPAUSE" val="Falso"/>
  <p:tag name="RESOLUTION" val="1200"/>
  <p:tag name="TIMEOUT" val="(none)"/>
  <p:tag name="BOXWIDTH" val="511"/>
  <p:tag name="BOXHEIGHT" val="425"/>
  <p:tag name="BOXFONT" val="12"/>
  <p:tag name="BOXWRAP" val="Falso"/>
  <p:tag name="WORKAROUNDTRANSPARENCYBUG" val="Falso"/>
  <p:tag name="ALLOWFONTSUBSTITUTION" val="Falso"/>
  <p:tag name="BITMAPFORMAT" val="pngmono"/>
  <p:tag name="ORIGWIDTH" val="204"/>
  <p:tag name="PICTUREFILESIZE" val="294945"/>
</p:tagLst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1403</TotalTime>
  <Words>711</Words>
  <Application>Microsoft Office PowerPoint</Application>
  <PresentationFormat>Presentación en pantalla (4:3)</PresentationFormat>
  <Paragraphs>135</Paragraphs>
  <Slides>20</Slides>
  <Notes>7</Notes>
  <HiddenSlides>0</HiddenSlides>
  <MMClips>7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2" baseType="lpstr">
      <vt:lpstr>Diseño predeterminado</vt:lpstr>
      <vt:lpstr>Equation</vt:lpstr>
      <vt:lpstr>Diapositiva 1</vt:lpstr>
      <vt:lpstr>Diapositiva 2</vt:lpstr>
      <vt:lpstr>Diapositiva 3</vt:lpstr>
      <vt:lpstr>Fluid flow at low voltage and frequencies is induced on microelectrode surface </vt:lpstr>
      <vt:lpstr>Diapositiva 5</vt:lpstr>
      <vt:lpstr>Charge induced in the double-layer leads to the appearance of electrokinetic slip velocity</vt:lpstr>
      <vt:lpstr>A simplified model reveals the important length and time scales</vt:lpstr>
      <vt:lpstr>Comparisons theory and experiments</vt:lpstr>
      <vt:lpstr>A detail experimental and theoretical study was published in 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Flow régimes boundaries in granular materials</vt:lpstr>
      <vt:lpstr>Diapositiva 18</vt:lpstr>
      <vt:lpstr>Diapositiva 19</vt:lpstr>
      <vt:lpstr>Epilogue</vt:lpstr>
    </vt:vector>
  </TitlesOfParts>
  <Company>Universidad de Sevilla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Antonio Castellanos</dc:creator>
  <cp:lastModifiedBy>Alberto Pérez Izquierdo</cp:lastModifiedBy>
  <cp:revision>109</cp:revision>
  <dcterms:created xsi:type="dcterms:W3CDTF">2007-12-29T15:53:32Z</dcterms:created>
  <dcterms:modified xsi:type="dcterms:W3CDTF">2016-06-06T08:48:56Z</dcterms:modified>
</cp:coreProperties>
</file>