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87" r:id="rId3"/>
    <p:sldId id="288" r:id="rId4"/>
    <p:sldId id="260" r:id="rId5"/>
    <p:sldId id="289" r:id="rId6"/>
    <p:sldId id="297" r:id="rId7"/>
    <p:sldId id="263" r:id="rId8"/>
    <p:sldId id="261" r:id="rId9"/>
    <p:sldId id="259" r:id="rId10"/>
    <p:sldId id="279" r:id="rId11"/>
    <p:sldId id="290" r:id="rId12"/>
    <p:sldId id="294" r:id="rId13"/>
    <p:sldId id="295" r:id="rId14"/>
    <p:sldId id="262" r:id="rId15"/>
    <p:sldId id="291" r:id="rId16"/>
    <p:sldId id="265" r:id="rId17"/>
    <p:sldId id="292" r:id="rId18"/>
    <p:sldId id="277" r:id="rId19"/>
    <p:sldId id="278" r:id="rId20"/>
    <p:sldId id="296" r:id="rId21"/>
    <p:sldId id="264" r:id="rId22"/>
    <p:sldId id="268" r:id="rId23"/>
    <p:sldId id="284" r:id="rId24"/>
    <p:sldId id="293" r:id="rId25"/>
    <p:sldId id="275" r:id="rId26"/>
    <p:sldId id="270" r:id="rId27"/>
    <p:sldId id="269" r:id="rId28"/>
    <p:sldId id="258" r:id="rId29"/>
    <p:sldId id="274" r:id="rId30"/>
    <p:sldId id="285" r:id="rId31"/>
    <p:sldId id="281" r:id="rId32"/>
    <p:sldId id="282" r:id="rId33"/>
    <p:sldId id="283" r:id="rId34"/>
    <p:sldId id="271" r:id="rId35"/>
    <p:sldId id="276" r:id="rId36"/>
    <p:sldId id="272" r:id="rId37"/>
    <p:sldId id="273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34" autoAdjust="0"/>
  </p:normalViewPr>
  <p:slideViewPr>
    <p:cSldViewPr snapToGrid="0" snapToObjects="1">
      <p:cViewPr varScale="1">
        <p:scale>
          <a:sx n="53" d="100"/>
          <a:sy n="53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7B48-B9AA-DE43-9A25-5A62BB3D9E31}" type="datetimeFigureOut">
              <a:rPr lang="en-US" smtClean="0"/>
              <a:t>8/20/12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2920-9194-B24B-AE34-BA0F9DF4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0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2920-9194-B24B-AE34-BA0F9DF467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2920-9194-B24B-AE34-BA0F9DF46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2920-9194-B24B-AE34-BA0F9DF467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8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2920-9194-B24B-AE34-BA0F9DF467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5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2B47-3417-C84F-BDC8-BA3D6E7E8D29}" type="datetimeFigureOut">
              <a:rPr lang="en-US" smtClean="0"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1972E-5157-0C46-B98A-836A64272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D. </a:t>
            </a:r>
            <a:r>
              <a:rPr lang="en-US" dirty="0" err="1" smtClean="0"/>
              <a:t>Alexandrov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Birth of the Theory of Tight Surfaces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9167" y="4381500"/>
            <a:ext cx="3704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Thomas F. Banchoff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3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4 at 11.2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28800"/>
            <a:ext cx="7975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1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Total Absolute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Alexandrov</a:t>
            </a:r>
            <a:r>
              <a:rPr lang="en-US" dirty="0" smtClean="0"/>
              <a:t>:   The integral of K over the region where  K &gt; 0 is 4</a:t>
            </a:r>
            <a:r>
              <a:rPr lang="el-GR" dirty="0"/>
              <a:t>π</a:t>
            </a:r>
            <a:r>
              <a:rPr lang="en-US" dirty="0" smtClean="0"/>
              <a:t>.  Almost every height function has one maximum.</a:t>
            </a:r>
          </a:p>
          <a:p>
            <a:r>
              <a:rPr lang="en-US" dirty="0" smtClean="0"/>
              <a:t>Nirenberg:  Every local support plane is global.</a:t>
            </a:r>
          </a:p>
        </p:txBody>
      </p:sp>
    </p:spTree>
    <p:extLst>
      <p:ext uri="{BB962C8B-B14F-4D97-AF65-F5344CB8AC3E}">
        <p14:creationId xmlns:p14="http://schemas.microsoft.com/office/powerpoint/2010/main" val="242384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Fenchel’s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589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Theorem of Werner </a:t>
            </a:r>
            <a:r>
              <a:rPr lang="en-US" dirty="0" err="1" smtClean="0"/>
              <a:t>Fenchel</a:t>
            </a:r>
            <a:r>
              <a:rPr lang="en-US" dirty="0" smtClean="0"/>
              <a:t> (1929):  The total curvature of a space curve is greater than or equal to 2</a:t>
            </a:r>
            <a:r>
              <a:rPr lang="el-GR" dirty="0" smtClean="0"/>
              <a:t>π</a:t>
            </a:r>
            <a:r>
              <a:rPr lang="en-US" dirty="0" smtClean="0"/>
              <a:t> with equality only for a convex curve.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Proof of </a:t>
            </a:r>
            <a:r>
              <a:rPr lang="en-US" dirty="0" err="1" smtClean="0"/>
              <a:t>Konrad</a:t>
            </a:r>
            <a:r>
              <a:rPr lang="en-US" dirty="0" smtClean="0"/>
              <a:t> Voss (1955):  The total curvature of a space curve is the one half the total absolute Gaussian curvature of a circular tube around the curve.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Fary</a:t>
            </a:r>
            <a:r>
              <a:rPr lang="en-US" dirty="0" smtClean="0"/>
              <a:t>-Milnor Knot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Istvan</a:t>
            </a:r>
            <a:r>
              <a:rPr lang="en-US" dirty="0" smtClean="0"/>
              <a:t> </a:t>
            </a:r>
            <a:r>
              <a:rPr lang="en-US" dirty="0" err="1" smtClean="0"/>
              <a:t>Fary</a:t>
            </a:r>
            <a:r>
              <a:rPr lang="en-US" dirty="0" smtClean="0"/>
              <a:t> 1949):</a:t>
            </a:r>
          </a:p>
          <a:p>
            <a:pPr marL="0" indent="0">
              <a:buNone/>
            </a:pPr>
            <a:r>
              <a:rPr lang="en-US" dirty="0" smtClean="0"/>
              <a:t>The total curvature of a knotted closed space curve is greater than or equal to 4</a:t>
            </a:r>
            <a:r>
              <a:rPr lang="el-GR" dirty="0" smtClean="0"/>
              <a:t>π</a:t>
            </a:r>
            <a:r>
              <a:rPr lang="en-US" dirty="0"/>
              <a:t> </a:t>
            </a:r>
            <a:r>
              <a:rPr lang="en-US" dirty="0" smtClean="0"/>
              <a:t>(using average projection to planes).</a:t>
            </a:r>
          </a:p>
          <a:p>
            <a:pPr marL="0" indent="0">
              <a:buNone/>
            </a:pPr>
            <a:r>
              <a:rPr lang="en-US" dirty="0" smtClean="0"/>
              <a:t>Theorem (John Milnor 1950):  </a:t>
            </a:r>
          </a:p>
          <a:p>
            <a:pPr marL="0" indent="0">
              <a:buNone/>
            </a:pPr>
            <a:r>
              <a:rPr lang="en-US" dirty="0" smtClean="0"/>
              <a:t>The total curvature of a knotted closed space curve is greater than 4</a:t>
            </a:r>
            <a:r>
              <a:rPr lang="el-GR" dirty="0" smtClean="0"/>
              <a:t>π</a:t>
            </a:r>
            <a:r>
              <a:rPr lang="en-US" dirty="0"/>
              <a:t> </a:t>
            </a:r>
            <a:r>
              <a:rPr lang="en-US" dirty="0" smtClean="0"/>
              <a:t>(using average projection to lines).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5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Shiing-Shen</a:t>
            </a:r>
            <a:r>
              <a:rPr lang="en-US" dirty="0" smtClean="0"/>
              <a:t> </a:t>
            </a:r>
            <a:r>
              <a:rPr lang="en-US" dirty="0" err="1" smtClean="0"/>
              <a:t>Chern</a:t>
            </a:r>
            <a:r>
              <a:rPr lang="en-US" dirty="0" smtClean="0"/>
              <a:t> and Richard </a:t>
            </a:r>
            <a:r>
              <a:rPr lang="en-US" dirty="0" err="1" smtClean="0"/>
              <a:t>Lashof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/>
          <a:lstStyle/>
          <a:p>
            <a:r>
              <a:rPr lang="en-US" dirty="0" smtClean="0"/>
              <a:t>On the Total Curvature of Immersed </a:t>
            </a:r>
            <a:r>
              <a:rPr lang="en-US" dirty="0" err="1" smtClean="0"/>
              <a:t>Submanifolds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American Journal of Mathematics, 1957</a:t>
            </a:r>
          </a:p>
          <a:p>
            <a:r>
              <a:rPr lang="en-US" dirty="0" smtClean="0"/>
              <a:t>On the Total Curvature of Immersed </a:t>
            </a:r>
            <a:r>
              <a:rPr lang="en-US" dirty="0" err="1" smtClean="0"/>
              <a:t>Submanifolds</a:t>
            </a:r>
            <a:r>
              <a:rPr lang="en-US" dirty="0" smtClean="0"/>
              <a:t> II</a:t>
            </a:r>
          </a:p>
          <a:p>
            <a:pPr marL="0" indent="0">
              <a:buNone/>
            </a:pPr>
            <a:r>
              <a:rPr lang="en-US" dirty="0" smtClean="0"/>
              <a:t>    Michigan Journal of Mathematics, 1958</a:t>
            </a:r>
          </a:p>
          <a:p>
            <a:pPr marL="0" indent="0">
              <a:buNone/>
            </a:pPr>
            <a:r>
              <a:rPr lang="en-US" dirty="0" smtClean="0"/>
              <a:t>Theorem:  If all height functions on a sphere have the minimal number of critical points, then the sphere is the boundary of a convex body.</a:t>
            </a:r>
          </a:p>
        </p:txBody>
      </p:sp>
    </p:spTree>
    <p:extLst>
      <p:ext uri="{BB962C8B-B14F-4D97-AF65-F5344CB8AC3E}">
        <p14:creationId xmlns:p14="http://schemas.microsoft.com/office/powerpoint/2010/main" val="164902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Total </a:t>
            </a:r>
            <a:r>
              <a:rPr lang="en-US" dirty="0" err="1" smtClean="0"/>
              <a:t>Absloute</a:t>
            </a:r>
            <a:r>
              <a:rPr lang="en-US" dirty="0" smtClean="0"/>
              <a:t>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Alexandrov</a:t>
            </a:r>
            <a:r>
              <a:rPr lang="en-US" dirty="0" smtClean="0"/>
              <a:t>:   The integral of K over the </a:t>
            </a:r>
            <a:r>
              <a:rPr lang="en-US" dirty="0" err="1" smtClean="0"/>
              <a:t>regioin</a:t>
            </a:r>
            <a:r>
              <a:rPr lang="en-US" dirty="0" smtClean="0"/>
              <a:t> where  K &gt; 0 is 4</a:t>
            </a:r>
            <a:r>
              <a:rPr lang="el-GR" dirty="0"/>
              <a:t>π</a:t>
            </a:r>
            <a:r>
              <a:rPr lang="en-US" dirty="0" smtClean="0"/>
              <a:t>.  Almost every height function has one max.</a:t>
            </a:r>
          </a:p>
          <a:p>
            <a:r>
              <a:rPr lang="en-US" dirty="0" smtClean="0"/>
              <a:t>Nirenberg:  Every local support plane is global.</a:t>
            </a:r>
          </a:p>
          <a:p>
            <a:r>
              <a:rPr lang="en-US" dirty="0" err="1" smtClean="0"/>
              <a:t>Chern-Lashof</a:t>
            </a:r>
            <a:r>
              <a:rPr lang="en-US" dirty="0" smtClean="0"/>
              <a:t>:  The integral of the absolute value of the </a:t>
            </a:r>
            <a:r>
              <a:rPr lang="en-US" dirty="0" err="1" smtClean="0"/>
              <a:t>Lipschitz</a:t>
            </a:r>
            <a:r>
              <a:rPr lang="en-US" dirty="0" smtClean="0"/>
              <a:t>-Killing curvature of the tube about a </a:t>
            </a:r>
            <a:r>
              <a:rPr lang="en-US" dirty="0" err="1" smtClean="0"/>
              <a:t>submanifold</a:t>
            </a:r>
            <a:r>
              <a:rPr lang="en-US" dirty="0" smtClean="0"/>
              <a:t> is minimal.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Every height function has the minimum </a:t>
            </a:r>
          </a:p>
          <a:p>
            <a:pPr marL="0" indent="0">
              <a:buNone/>
            </a:pPr>
            <a:r>
              <a:rPr lang="en-US" dirty="0" smtClean="0"/>
              <a:t>   number of critical points on the </a:t>
            </a:r>
            <a:r>
              <a:rPr lang="en-US" dirty="0" err="1" smtClean="0"/>
              <a:t>submanifold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11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Nicolaas</a:t>
            </a:r>
            <a:r>
              <a:rPr lang="en-US" dirty="0" smtClean="0"/>
              <a:t> Kuiper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Immersions with Minimal Total Absolute Curvature, </a:t>
            </a:r>
            <a:r>
              <a:rPr lang="en-US" dirty="0" err="1" smtClean="0"/>
              <a:t>Colloque</a:t>
            </a:r>
            <a:r>
              <a:rPr lang="en-US" dirty="0" smtClean="0"/>
              <a:t> </a:t>
            </a:r>
            <a:r>
              <a:rPr lang="en-US" dirty="0" err="1" smtClean="0"/>
              <a:t>Bruxelles</a:t>
            </a:r>
            <a:r>
              <a:rPr lang="en-US" dirty="0" smtClean="0"/>
              <a:t>, 1958</a:t>
            </a:r>
          </a:p>
          <a:p>
            <a:r>
              <a:rPr lang="en-US" dirty="0" smtClean="0"/>
              <a:t>Sur les immersions a </a:t>
            </a:r>
            <a:r>
              <a:rPr lang="en-US" dirty="0" err="1" smtClean="0"/>
              <a:t>courbure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minimale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Institut</a:t>
            </a:r>
            <a:r>
              <a:rPr lang="en-US" dirty="0" smtClean="0"/>
              <a:t> Henri </a:t>
            </a:r>
            <a:r>
              <a:rPr lang="en-US" dirty="0" err="1" smtClean="0"/>
              <a:t>Poincaré</a:t>
            </a:r>
            <a:r>
              <a:rPr lang="en-US" dirty="0" smtClean="0"/>
              <a:t>, 1960</a:t>
            </a:r>
          </a:p>
          <a:p>
            <a:r>
              <a:rPr lang="en-US" dirty="0" smtClean="0"/>
              <a:t>On Surfaces in Euclidean 3-Space</a:t>
            </a:r>
          </a:p>
          <a:p>
            <a:pPr marL="0" indent="0">
              <a:buNone/>
            </a:pPr>
            <a:r>
              <a:rPr lang="en-US" dirty="0" smtClean="0"/>
              <a:t>    Bull. Soc. Math. Belg.,1960</a:t>
            </a:r>
          </a:p>
          <a:p>
            <a:r>
              <a:rPr lang="en-US" dirty="0" smtClean="0"/>
              <a:t>On Convex Immersions of non-</a:t>
            </a:r>
            <a:r>
              <a:rPr lang="en-US" dirty="0" err="1" smtClean="0"/>
              <a:t>Orientable</a:t>
            </a:r>
            <a:r>
              <a:rPr lang="en-US" dirty="0" smtClean="0"/>
              <a:t> Closed Surfaces in E</a:t>
            </a:r>
            <a:r>
              <a:rPr lang="en-US" baseline="30000" dirty="0" smtClean="0"/>
              <a:t>3</a:t>
            </a:r>
            <a:r>
              <a:rPr lang="en-US" dirty="0" smtClean="0"/>
              <a:t>, Comm. Math. </a:t>
            </a:r>
            <a:r>
              <a:rPr lang="en-US" dirty="0" err="1" smtClean="0"/>
              <a:t>Helv</a:t>
            </a:r>
            <a:r>
              <a:rPr lang="en-US" dirty="0" smtClean="0"/>
              <a:t>. 1961</a:t>
            </a:r>
          </a:p>
          <a:p>
            <a:r>
              <a:rPr lang="en-US" dirty="0" smtClean="0"/>
              <a:t>On Convex Maps,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Archief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Wisk,. 1962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41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Total Absolute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Alexandrov</a:t>
            </a:r>
            <a:r>
              <a:rPr lang="en-US" dirty="0" smtClean="0"/>
              <a:t>:   The integral of K over the region where  K &gt; 0 is 4</a:t>
            </a:r>
            <a:r>
              <a:rPr lang="el-GR" dirty="0"/>
              <a:t>π</a:t>
            </a:r>
            <a:r>
              <a:rPr lang="en-US" dirty="0" smtClean="0"/>
              <a:t>.  Almost every height function has one maximum.</a:t>
            </a:r>
          </a:p>
          <a:p>
            <a:r>
              <a:rPr lang="en-US" dirty="0" smtClean="0"/>
              <a:t>Nirenberg:  Every local support plane is global.</a:t>
            </a:r>
          </a:p>
          <a:p>
            <a:r>
              <a:rPr lang="en-US" dirty="0" err="1" smtClean="0"/>
              <a:t>Chern-Lashof</a:t>
            </a:r>
            <a:r>
              <a:rPr lang="en-US" dirty="0" smtClean="0"/>
              <a:t>:  The integral of the absolute value of the curvature of the tube is minimal.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Every height function has the minimum </a:t>
            </a:r>
          </a:p>
          <a:p>
            <a:pPr marL="0" indent="0">
              <a:buNone/>
            </a:pPr>
            <a:r>
              <a:rPr lang="en-US" dirty="0" smtClean="0"/>
              <a:t>   number of critical points on the </a:t>
            </a:r>
            <a:r>
              <a:rPr lang="en-US" dirty="0" err="1" smtClean="0"/>
              <a:t>submanifold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Kuiper:  The integral of |K| over a surface is minimal</a:t>
            </a:r>
            <a:r>
              <a:rPr lang="en-US" dirty="0"/>
              <a:t>, equal to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(4 -  Euler characteristic).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Tight Two-Holed Torus</a:t>
            </a:r>
            <a:endParaRPr lang="en-US" sz="4800" dirty="0"/>
          </a:p>
        </p:txBody>
      </p:sp>
      <p:pic>
        <p:nvPicPr>
          <p:cNvPr id="4" name="Content Placeholder 3" descr="Screen shot 2012-08-14 at 11.23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" b="4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72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4 at 11.2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01" y="1719315"/>
            <a:ext cx="7382119" cy="4921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539" y="757667"/>
            <a:ext cx="894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Tight Klein Bottle with One Handle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373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exandro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25" y="1172615"/>
            <a:ext cx="3685315" cy="5685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7455" y="277092"/>
            <a:ext cx="826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Aleksander</a:t>
            </a:r>
            <a:r>
              <a:rPr lang="en-US" sz="4000" dirty="0" smtClean="0"/>
              <a:t> </a:t>
            </a:r>
            <a:r>
              <a:rPr lang="en-US" sz="4000" dirty="0" err="1" smtClean="0"/>
              <a:t>Danilovich</a:t>
            </a:r>
            <a:r>
              <a:rPr lang="en-US" sz="4000" dirty="0" smtClean="0"/>
              <a:t> </a:t>
            </a:r>
            <a:r>
              <a:rPr lang="en-US" sz="4000" dirty="0" err="1" smtClean="0"/>
              <a:t>Alexandrov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319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Kuiper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 err="1" smtClean="0"/>
              <a:t>orientable</a:t>
            </a:r>
            <a:r>
              <a:rPr lang="en-US" dirty="0" smtClean="0"/>
              <a:t> surface has a tight smooth embedding into 3-space.</a:t>
            </a:r>
          </a:p>
          <a:p>
            <a:r>
              <a:rPr lang="en-US" dirty="0" smtClean="0"/>
              <a:t>Any non-</a:t>
            </a:r>
            <a:r>
              <a:rPr lang="en-US" dirty="0" err="1" smtClean="0"/>
              <a:t>orientable</a:t>
            </a:r>
            <a:r>
              <a:rPr lang="en-US" dirty="0" smtClean="0"/>
              <a:t> surface with Euler characteristic less than -1 has a tight </a:t>
            </a:r>
            <a:r>
              <a:rPr lang="en-US" dirty="0" err="1" smtClean="0"/>
              <a:t>smoothimmersion</a:t>
            </a:r>
            <a:r>
              <a:rPr lang="en-US" dirty="0" smtClean="0"/>
              <a:t> into 3-space.</a:t>
            </a:r>
          </a:p>
          <a:p>
            <a:r>
              <a:rPr lang="en-US" dirty="0" smtClean="0"/>
              <a:t>The real projective plane and the Klein bottle can’t be tightly immersed into 3-space.</a:t>
            </a:r>
          </a:p>
          <a:p>
            <a:r>
              <a:rPr lang="en-US" dirty="0" smtClean="0"/>
              <a:t>The case of characteristic -1 is open.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Nicolaas</a:t>
            </a:r>
            <a:r>
              <a:rPr lang="en-US" dirty="0" smtClean="0"/>
              <a:t> Kuiper, William Pohl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Tight Topological </a:t>
            </a:r>
            <a:r>
              <a:rPr lang="en-US" sz="4000" b="1" dirty="0" err="1"/>
              <a:t>Embeddings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smtClean="0"/>
              <a:t>   of </a:t>
            </a:r>
            <a:r>
              <a:rPr lang="en-US" sz="4000" b="1" dirty="0"/>
              <a:t>the Real Projective Plane in </a:t>
            </a:r>
            <a:r>
              <a:rPr lang="en-US" sz="4000" b="1" dirty="0" smtClean="0"/>
              <a:t>E</a:t>
            </a:r>
            <a:r>
              <a:rPr lang="en-US" sz="4000" b="1" baseline="30000" dirty="0" smtClean="0"/>
              <a:t>5</a:t>
            </a:r>
          </a:p>
          <a:p>
            <a:pPr marL="0" indent="0">
              <a:buNone/>
            </a:pPr>
            <a:r>
              <a:rPr lang="en-US" sz="4000" b="1" baseline="30000" dirty="0" smtClean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Inventiones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Mathematicae</a:t>
            </a:r>
            <a:r>
              <a:rPr lang="en-US" sz="4000" b="1" dirty="0" smtClean="0"/>
              <a:t> 1977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Theorem:  The only tight topological </a:t>
            </a:r>
            <a:r>
              <a:rPr lang="en-US" sz="4000" b="1" dirty="0" err="1" smtClean="0"/>
              <a:t>embeddings</a:t>
            </a:r>
            <a:r>
              <a:rPr lang="en-US" sz="4000" b="1" dirty="0" smtClean="0"/>
              <a:t> of RP</a:t>
            </a:r>
            <a:r>
              <a:rPr lang="en-US" sz="4000" b="1" baseline="30000" dirty="0" smtClean="0"/>
              <a:t>2 </a:t>
            </a:r>
            <a:r>
              <a:rPr lang="en-US" sz="4000" b="1" dirty="0" smtClean="0"/>
              <a:t>into E</a:t>
            </a:r>
            <a:r>
              <a:rPr lang="en-US" sz="4000" b="1" baseline="30000" dirty="0" smtClean="0"/>
              <a:t>5</a:t>
            </a:r>
            <a:r>
              <a:rPr lang="en-US" sz="4000" b="1" dirty="0" smtClean="0"/>
              <a:t> are the Analytic Veronese surface and RP</a:t>
            </a:r>
            <a:r>
              <a:rPr lang="en-US" sz="4000" b="1" baseline="30000" dirty="0" smtClean="0"/>
              <a:t>2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616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Steiner’s Roman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82" y="1827313"/>
            <a:ext cx="3899361" cy="35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14 at 11.40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785485"/>
            <a:ext cx="5390445" cy="54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Total Absolute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Alexandrov</a:t>
            </a:r>
            <a:r>
              <a:rPr lang="en-US" dirty="0" smtClean="0"/>
              <a:t>:   The integral of K over the </a:t>
            </a:r>
            <a:r>
              <a:rPr lang="en-US" dirty="0" err="1" smtClean="0"/>
              <a:t>regioin</a:t>
            </a:r>
            <a:r>
              <a:rPr lang="en-US" dirty="0" smtClean="0"/>
              <a:t> where  K &gt; 0 is 4pi.  Almost every height function has one max.</a:t>
            </a:r>
          </a:p>
          <a:p>
            <a:r>
              <a:rPr lang="en-US" dirty="0" smtClean="0"/>
              <a:t>Nirenberg:  Every local support plane is global.</a:t>
            </a:r>
          </a:p>
          <a:p>
            <a:r>
              <a:rPr lang="en-US" dirty="0" err="1" smtClean="0"/>
              <a:t>Chern-Lashof</a:t>
            </a:r>
            <a:r>
              <a:rPr lang="en-US" dirty="0" smtClean="0"/>
              <a:t>:  The integral of the absolute value of the curvature of the tube is minimal.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Every height function has the minimum </a:t>
            </a:r>
          </a:p>
          <a:p>
            <a:pPr marL="0" indent="0">
              <a:buNone/>
            </a:pPr>
            <a:r>
              <a:rPr lang="en-US" dirty="0" smtClean="0"/>
              <a:t>   number of critical points on the </a:t>
            </a:r>
            <a:r>
              <a:rPr lang="en-US" dirty="0" err="1" smtClean="0"/>
              <a:t>submanifold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Kuiper:  The integral of |K| is minimal. </a:t>
            </a:r>
          </a:p>
          <a:p>
            <a:r>
              <a:rPr lang="en-US" dirty="0" smtClean="0"/>
              <a:t>Banchoff:  Any plane cuts M into at most two pieces, so the intersection with any half-space is connected.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2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Piece Property (TPP)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set X  in Euclidean space has the TPP if every </a:t>
            </a:r>
            <a:r>
              <a:rPr lang="en-US" dirty="0" err="1" smtClean="0"/>
              <a:t>hyperplane</a:t>
            </a:r>
            <a:r>
              <a:rPr lang="en-US" dirty="0" smtClean="0"/>
              <a:t> H separates X into at most two pieces.  </a:t>
            </a:r>
          </a:p>
          <a:p>
            <a:r>
              <a:rPr lang="en-US" dirty="0" smtClean="0"/>
              <a:t>If X is connected, then X has the TPP if and only if the intersection of X with any closed </a:t>
            </a:r>
            <a:r>
              <a:rPr lang="en-US" dirty="0" err="1" smtClean="0"/>
              <a:t>halfspace</a:t>
            </a:r>
            <a:r>
              <a:rPr lang="en-US" dirty="0" smtClean="0"/>
              <a:t> is connected.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rus-cu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7" y="1484744"/>
            <a:ext cx="7730976" cy="5133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4463" y="557108"/>
            <a:ext cx="160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TPP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754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TPP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half-torus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1600200"/>
            <a:ext cx="9139236" cy="50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8-11 at 2.39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6" b="19186"/>
          <a:stretch>
            <a:fillRect/>
          </a:stretch>
        </p:blipFill>
        <p:spPr>
          <a:xfrm>
            <a:off x="457200" y="-1672166"/>
            <a:ext cx="8030633" cy="5572239"/>
          </a:xfrm>
        </p:spPr>
      </p:pic>
    </p:spTree>
    <p:extLst>
      <p:ext uri="{BB962C8B-B14F-4D97-AF65-F5344CB8AC3E}">
        <p14:creationId xmlns:p14="http://schemas.microsoft.com/office/powerpoint/2010/main" val="305823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4 at 11.35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739900"/>
            <a:ext cx="79756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7022"/>
          </a:xfrm>
        </p:spPr>
        <p:txBody>
          <a:bodyPr>
            <a:normAutofit/>
          </a:bodyPr>
          <a:lstStyle/>
          <a:p>
            <a:r>
              <a:rPr lang="ru-RU" dirty="0"/>
              <a:t>А. Д. Александров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Об </a:t>
            </a:r>
            <a:r>
              <a:rPr lang="ru-RU" dirty="0"/>
              <a:t>одном классе замкнутых </a:t>
            </a:r>
            <a:r>
              <a:rPr lang="ru-RU" dirty="0" smtClean="0"/>
              <a:t>поверхностей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Мат</a:t>
            </a:r>
            <a:r>
              <a:rPr lang="en-US" dirty="0"/>
              <a:t>. </a:t>
            </a:r>
            <a:r>
              <a:rPr lang="en-US" dirty="0" err="1"/>
              <a:t>Сборчик</a:t>
            </a:r>
            <a:r>
              <a:rPr lang="en-US" dirty="0"/>
              <a:t> 46 (1938) 69-77</a:t>
            </a:r>
          </a:p>
        </p:txBody>
      </p:sp>
    </p:spTree>
    <p:extLst>
      <p:ext uri="{BB962C8B-B14F-4D97-AF65-F5344CB8AC3E}">
        <p14:creationId xmlns:p14="http://schemas.microsoft.com/office/powerpoint/2010/main" val="311309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14 at 11.4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68400"/>
            <a:ext cx="8597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14 at 11.3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19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14 at 11.3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447800"/>
            <a:ext cx="4432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14 at 11.34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854200"/>
            <a:ext cx="892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lf-torus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1393"/>
          <a:stretch>
            <a:fillRect/>
          </a:stretch>
        </p:blipFill>
        <p:spPr>
          <a:xfrm>
            <a:off x="457200" y="1136500"/>
            <a:ext cx="8229600" cy="5370521"/>
          </a:xfrm>
        </p:spPr>
      </p:pic>
      <p:sp>
        <p:nvSpPr>
          <p:cNvPr id="6" name="TextBox 5"/>
          <p:cNvSpPr txBox="1"/>
          <p:nvPr/>
        </p:nvSpPr>
        <p:spPr>
          <a:xfrm>
            <a:off x="3297746" y="423905"/>
            <a:ext cx="300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Not TPP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9684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Spherical Two Piece Property (STPP)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set X  in Euclidean space has the STPP if every sphere S separates X into at most two pieces.  </a:t>
            </a:r>
          </a:p>
          <a:p>
            <a:r>
              <a:rPr lang="en-US" dirty="0" smtClean="0"/>
              <a:t>If X is connected, then X has the STPP if and only if the intersection of X with any closed ball or closed ball complement  is connected.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0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894168"/>
            <a:ext cx="4445000" cy="3832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7001" y="862697"/>
            <a:ext cx="461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Spherical TPP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50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ycli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243804"/>
            <a:ext cx="4445000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7001" y="802236"/>
            <a:ext cx="394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Spherical TPP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50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 Axes for the 10-Cell Ornament</a:t>
            </a:r>
            <a:endParaRPr lang="en-US" dirty="0"/>
          </a:p>
        </p:txBody>
      </p:sp>
      <p:pic>
        <p:nvPicPr>
          <p:cNvPr id="4" name="Content Placeholder 3" descr="axesPolar10-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 b="1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367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8-11 at 2.21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 b="9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60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Total Absolute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Alexandrov</a:t>
            </a:r>
            <a:r>
              <a:rPr lang="en-US" dirty="0" smtClean="0"/>
              <a:t>:   </a:t>
            </a:r>
            <a:r>
              <a:rPr lang="en-US" dirty="0"/>
              <a:t>A twice continuously </a:t>
            </a:r>
            <a:r>
              <a:rPr lang="en-US" dirty="0" smtClean="0"/>
              <a:t>differentiable closed surface is a T-Surface (surface of Torus type) if it satisfies the following  </a:t>
            </a:r>
            <a:r>
              <a:rPr lang="en-US" dirty="0"/>
              <a:t>c</a:t>
            </a:r>
            <a:r>
              <a:rPr lang="en-US" dirty="0" smtClean="0"/>
              <a:t>onditions: </a:t>
            </a:r>
          </a:p>
          <a:p>
            <a:r>
              <a:rPr lang="en-US" dirty="0" smtClean="0"/>
              <a:t>The region of positive curvature is separated from the region of negative curvature by piecewise smooth curves.</a:t>
            </a:r>
          </a:p>
          <a:p>
            <a:r>
              <a:rPr lang="en-US" dirty="0" smtClean="0"/>
              <a:t>The only points where K = 0 lie on these curves.</a:t>
            </a:r>
          </a:p>
          <a:p>
            <a:r>
              <a:rPr lang="en-US" dirty="0" smtClean="0"/>
              <a:t>The Total Curvature of the region with K &gt; 0 is 4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3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Alexandrov</a:t>
            </a:r>
            <a:r>
              <a:rPr lang="en-US" dirty="0" smtClean="0"/>
              <a:t>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region of positive curvature on a T-surface is a connected subset of a convex surface.  The boundary curves are closed convex curves lying in tangent planes.</a:t>
            </a:r>
          </a:p>
          <a:p>
            <a:r>
              <a:rPr lang="en-US" dirty="0" smtClean="0"/>
              <a:t>If two real analytic T-surfaces are isometric, they are congruent (possibly by reflection).</a:t>
            </a:r>
          </a:p>
          <a:p>
            <a:r>
              <a:rPr lang="en-US" dirty="0" smtClean="0"/>
              <a:t>Each real analytic T-surface is rigid.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Nirenberg 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Rigidity</a:t>
            </a:r>
            <a:r>
              <a:rPr lang="en-US" sz="4000" dirty="0" smtClean="0"/>
              <a:t> of a </a:t>
            </a:r>
            <a:r>
              <a:rPr lang="en-US" sz="4000" b="1" dirty="0"/>
              <a:t>C</a:t>
            </a:r>
            <a:r>
              <a:rPr lang="en-US" sz="4000" b="1" dirty="0" smtClean="0"/>
              <a:t>lass</a:t>
            </a:r>
            <a:r>
              <a:rPr lang="en-US" sz="4000" dirty="0" smtClean="0"/>
              <a:t> of </a:t>
            </a:r>
            <a:r>
              <a:rPr lang="en-US" sz="4000" b="1" dirty="0"/>
              <a:t>C</a:t>
            </a:r>
            <a:r>
              <a:rPr lang="en-US" sz="4000" b="1" dirty="0" smtClean="0"/>
              <a:t>losed</a:t>
            </a:r>
            <a:r>
              <a:rPr lang="en-US" sz="4000" dirty="0" smtClean="0"/>
              <a:t> </a:t>
            </a:r>
            <a:r>
              <a:rPr lang="en-US" sz="4000" b="1" dirty="0"/>
              <a:t>S</a:t>
            </a:r>
            <a:r>
              <a:rPr lang="en-US" sz="4000" b="1" dirty="0" smtClean="0"/>
              <a:t>urfaces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Non-Linear Problems,  Univ. of Wisconsin Press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Rigidity of Differentiable T-Surfaces of Class C</a:t>
            </a:r>
            <a:r>
              <a:rPr lang="en-US" baseline="30000" dirty="0" smtClean="0"/>
              <a:t>5</a:t>
            </a:r>
            <a:r>
              <a:rPr lang="en-US" dirty="0" smtClean="0"/>
              <a:t> plus Differential Equations Conditions</a:t>
            </a:r>
          </a:p>
          <a:p>
            <a:pPr marL="0" indent="0">
              <a:buNone/>
            </a:pPr>
            <a:r>
              <a:rPr lang="en-US" dirty="0" smtClean="0"/>
              <a:t>Conditions:  At points where K is zero, the gradient of K is not zero</a:t>
            </a:r>
            <a:r>
              <a:rPr lang="en-US" dirty="0"/>
              <a:t> </a:t>
            </a:r>
            <a:r>
              <a:rPr lang="en-US" dirty="0" smtClean="0"/>
              <a:t>(so negative curvature components are tubes).  Each tube contains at most one closed asymptotic curve.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5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2-08-11 at 2.29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7" b="2810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5" name="Picture 4" descr="Screen shot 2012-08-11 at 2.3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414337"/>
            <a:ext cx="5101166" cy="12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8-11 at 2.34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62100"/>
            <a:ext cx="4114800" cy="3733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89696"/>
            <a:ext cx="8432800" cy="68434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6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7489</TotalTime>
  <Words>1053</Words>
  <Application>Microsoft Macintosh PowerPoint</Application>
  <PresentationFormat>On-screen Show (4:3)</PresentationFormat>
  <Paragraphs>97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A. D. Alexandrov  and the  Birth of the Theory of Tight Surfaces</vt:lpstr>
      <vt:lpstr>PowerPoint Presentation</vt:lpstr>
      <vt:lpstr>А. Д. Александров     Об одном классе замкнутых поверхностей  Мат. Сборчик 46 (1938) 69-77</vt:lpstr>
      <vt:lpstr>PowerPoint Presentation</vt:lpstr>
      <vt:lpstr>Minimal Total Absolute Curvature</vt:lpstr>
      <vt:lpstr>Alexandrov Theorems</vt:lpstr>
      <vt:lpstr>Louis Nirenberg  1963</vt:lpstr>
      <vt:lpstr>PowerPoint Presentation</vt:lpstr>
      <vt:lpstr>PowerPoint Presentation</vt:lpstr>
      <vt:lpstr>PowerPoint Presentation</vt:lpstr>
      <vt:lpstr>Minimal Total Absolute Curvature</vt:lpstr>
      <vt:lpstr>Fenchel’s Theorem</vt:lpstr>
      <vt:lpstr>Fary-Milnor Knot Theorem</vt:lpstr>
      <vt:lpstr> Shiing-Shen Chern and Richard Lashof </vt:lpstr>
      <vt:lpstr>Minimal Total Absloute Curvature</vt:lpstr>
      <vt:lpstr>Nicolaas Kuiper</vt:lpstr>
      <vt:lpstr>Minimal Total Absolute Curvature</vt:lpstr>
      <vt:lpstr>Tight Two-Holed Torus</vt:lpstr>
      <vt:lpstr>PowerPoint Presentation</vt:lpstr>
      <vt:lpstr>Kuiper Theorems</vt:lpstr>
      <vt:lpstr>Nicolaas Kuiper, William Pohl</vt:lpstr>
      <vt:lpstr>Steiner’s Roman Surface</vt:lpstr>
      <vt:lpstr>PowerPoint Presentation</vt:lpstr>
      <vt:lpstr>Minimal Total Absolute Curvature</vt:lpstr>
      <vt:lpstr>The Two Piece Property (TPP)</vt:lpstr>
      <vt:lpstr>PowerPoint Presentation</vt:lpstr>
      <vt:lpstr>Not TPP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Spherical Two Piece Property (STPP)</vt:lpstr>
      <vt:lpstr>PowerPoint Presentation</vt:lpstr>
      <vt:lpstr>PowerPoint Presentation</vt:lpstr>
      <vt:lpstr>Polar Axes for the 10-Cell Ornament</vt:lpstr>
    </vt:vector>
  </TitlesOfParts>
  <Company>Math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Banchoff</dc:creator>
  <cp:lastModifiedBy>Thomas Banchoff</cp:lastModifiedBy>
  <cp:revision>35</cp:revision>
  <dcterms:created xsi:type="dcterms:W3CDTF">2012-08-11T18:07:53Z</dcterms:created>
  <dcterms:modified xsi:type="dcterms:W3CDTF">2012-08-20T13:31:12Z</dcterms:modified>
</cp:coreProperties>
</file>